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56" r:id="rId5"/>
    <p:sldMasterId id="2147484069" r:id="rId6"/>
  </p:sldMasterIdLst>
  <p:notesMasterIdLst>
    <p:notesMasterId r:id="rId44"/>
  </p:notesMasterIdLst>
  <p:handoutMasterIdLst>
    <p:handoutMasterId r:id="rId45"/>
  </p:handoutMasterIdLst>
  <p:sldIdLst>
    <p:sldId id="394" r:id="rId7"/>
    <p:sldId id="498" r:id="rId8"/>
    <p:sldId id="657" r:id="rId9"/>
    <p:sldId id="397" r:id="rId10"/>
    <p:sldId id="399" r:id="rId11"/>
    <p:sldId id="656" r:id="rId12"/>
    <p:sldId id="754" r:id="rId13"/>
    <p:sldId id="778" r:id="rId14"/>
    <p:sldId id="779" r:id="rId15"/>
    <p:sldId id="780" r:id="rId16"/>
    <p:sldId id="781" r:id="rId17"/>
    <p:sldId id="782" r:id="rId18"/>
    <p:sldId id="799" r:id="rId19"/>
    <p:sldId id="783" r:id="rId20"/>
    <p:sldId id="800" r:id="rId21"/>
    <p:sldId id="784" r:id="rId22"/>
    <p:sldId id="785" r:id="rId23"/>
    <p:sldId id="786" r:id="rId24"/>
    <p:sldId id="804" r:id="rId25"/>
    <p:sldId id="787" r:id="rId26"/>
    <p:sldId id="788" r:id="rId27"/>
    <p:sldId id="789" r:id="rId28"/>
    <p:sldId id="801" r:id="rId29"/>
    <p:sldId id="441" r:id="rId30"/>
    <p:sldId id="803" r:id="rId31"/>
    <p:sldId id="791" r:id="rId32"/>
    <p:sldId id="792" r:id="rId33"/>
    <p:sldId id="793" r:id="rId34"/>
    <p:sldId id="794" r:id="rId35"/>
    <p:sldId id="795" r:id="rId36"/>
    <p:sldId id="796" r:id="rId37"/>
    <p:sldId id="797" r:id="rId38"/>
    <p:sldId id="798" r:id="rId39"/>
    <p:sldId id="802" r:id="rId40"/>
    <p:sldId id="749" r:id="rId41"/>
    <p:sldId id="528" r:id="rId42"/>
    <p:sldId id="452" r:id="rId43"/>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498"/>
            <p14:sldId id="657"/>
            <p14:sldId id="397"/>
            <p14:sldId id="399"/>
            <p14:sldId id="656"/>
            <p14:sldId id="754"/>
            <p14:sldId id="778"/>
            <p14:sldId id="779"/>
            <p14:sldId id="780"/>
            <p14:sldId id="781"/>
            <p14:sldId id="782"/>
            <p14:sldId id="799"/>
            <p14:sldId id="783"/>
            <p14:sldId id="800"/>
            <p14:sldId id="784"/>
            <p14:sldId id="785"/>
            <p14:sldId id="786"/>
            <p14:sldId id="804"/>
            <p14:sldId id="787"/>
            <p14:sldId id="788"/>
            <p14:sldId id="789"/>
            <p14:sldId id="801"/>
            <p14:sldId id="441"/>
            <p14:sldId id="803"/>
            <p14:sldId id="791"/>
            <p14:sldId id="792"/>
            <p14:sldId id="793"/>
            <p14:sldId id="794"/>
            <p14:sldId id="795"/>
            <p14:sldId id="796"/>
            <p14:sldId id="797"/>
            <p14:sldId id="798"/>
            <p14:sldId id="802"/>
            <p14:sldId id="749"/>
            <p14:sldId id="528"/>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88A421-E6EC-4558-BE0C-D850ACFC9D56}" v="360" dt="2023-05-11T08:41:13.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32" autoAdjust="0"/>
    <p:restoredTop sz="79683" autoAdjust="0"/>
  </p:normalViewPr>
  <p:slideViewPr>
    <p:cSldViewPr snapToGrid="0" snapToObjects="1">
      <p:cViewPr varScale="1">
        <p:scale>
          <a:sx n="66" d="100"/>
          <a:sy n="66" d="100"/>
        </p:scale>
        <p:origin x="36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es Bjerva" userId="5f9a37b0-3882-4083-a67b-834a4d719fc4" providerId="ADAL" clId="{F788A421-E6EC-4558-BE0C-D850ACFC9D56}"/>
    <pc:docChg chg="custSel addSld modSld">
      <pc:chgData name="Johannes Bjerva" userId="5f9a37b0-3882-4083-a67b-834a4d719fc4" providerId="ADAL" clId="{F788A421-E6EC-4558-BE0C-D850ACFC9D56}" dt="2023-05-11T08:41:13.079" v="430"/>
      <pc:docMkLst>
        <pc:docMk/>
      </pc:docMkLst>
      <pc:sldChg chg="modSp mod">
        <pc:chgData name="Johannes Bjerva" userId="5f9a37b0-3882-4083-a67b-834a4d719fc4" providerId="ADAL" clId="{F788A421-E6EC-4558-BE0C-D850ACFC9D56}" dt="2023-05-11T05:23:19.394" v="352" actId="1076"/>
        <pc:sldMkLst>
          <pc:docMk/>
          <pc:sldMk cId="781574512" sldId="394"/>
        </pc:sldMkLst>
        <pc:spChg chg="mod">
          <ac:chgData name="Johannes Bjerva" userId="5f9a37b0-3882-4083-a67b-834a4d719fc4" providerId="ADAL" clId="{F788A421-E6EC-4558-BE0C-D850ACFC9D56}" dt="2023-05-09T11:42:44.994" v="3" actId="6549"/>
          <ac:spMkLst>
            <pc:docMk/>
            <pc:sldMk cId="781574512" sldId="394"/>
            <ac:spMk id="4" creationId="{00000000-0000-0000-0000-000000000000}"/>
          </ac:spMkLst>
        </pc:spChg>
        <pc:spChg chg="mod">
          <ac:chgData name="Johannes Bjerva" userId="5f9a37b0-3882-4083-a67b-834a4d719fc4" providerId="ADAL" clId="{F788A421-E6EC-4558-BE0C-D850ACFC9D56}" dt="2023-05-11T05:23:19.394" v="352" actId="1076"/>
          <ac:spMkLst>
            <pc:docMk/>
            <pc:sldMk cId="781574512" sldId="394"/>
            <ac:spMk id="88" creationId="{DCFE0D4E-7CA0-472B-A7D2-B67DA4E439B3}"/>
          </ac:spMkLst>
        </pc:spChg>
      </pc:sldChg>
      <pc:sldChg chg="modSp mod">
        <pc:chgData name="Johannes Bjerva" userId="5f9a37b0-3882-4083-a67b-834a4d719fc4" providerId="ADAL" clId="{F788A421-E6EC-4558-BE0C-D850ACFC9D56}" dt="2023-05-09T11:43:43.371" v="21" actId="14100"/>
        <pc:sldMkLst>
          <pc:docMk/>
          <pc:sldMk cId="3031232412" sldId="399"/>
        </pc:sldMkLst>
        <pc:spChg chg="mod">
          <ac:chgData name="Johannes Bjerva" userId="5f9a37b0-3882-4083-a67b-834a4d719fc4" providerId="ADAL" clId="{F788A421-E6EC-4558-BE0C-D850ACFC9D56}" dt="2023-05-09T11:43:43.371" v="21" actId="14100"/>
          <ac:spMkLst>
            <pc:docMk/>
            <pc:sldMk cId="3031232412" sldId="399"/>
            <ac:spMk id="4" creationId="{00000000-0000-0000-0000-000000000000}"/>
          </ac:spMkLst>
        </pc:spChg>
      </pc:sldChg>
      <pc:sldChg chg="modSp mod">
        <pc:chgData name="Johannes Bjerva" userId="5f9a37b0-3882-4083-a67b-834a4d719fc4" providerId="ADAL" clId="{F788A421-E6EC-4558-BE0C-D850ACFC9D56}" dt="2023-05-11T07:50:16.250" v="424" actId="20577"/>
        <pc:sldMkLst>
          <pc:docMk/>
          <pc:sldMk cId="3798457345" sldId="441"/>
        </pc:sldMkLst>
        <pc:spChg chg="mod">
          <ac:chgData name="Johannes Bjerva" userId="5f9a37b0-3882-4083-a67b-834a4d719fc4" providerId="ADAL" clId="{F788A421-E6EC-4558-BE0C-D850ACFC9D56}" dt="2023-05-11T07:50:16.250" v="424" actId="20577"/>
          <ac:spMkLst>
            <pc:docMk/>
            <pc:sldMk cId="3798457345" sldId="441"/>
            <ac:spMk id="5" creationId="{641E054F-4598-428B-BF46-AD44E0D66064}"/>
          </ac:spMkLst>
        </pc:spChg>
      </pc:sldChg>
      <pc:sldChg chg="modSp add mod">
        <pc:chgData name="Johannes Bjerva" userId="5f9a37b0-3882-4083-a67b-834a4d719fc4" providerId="ADAL" clId="{F788A421-E6EC-4558-BE0C-D850ACFC9D56}" dt="2023-05-11T04:47:43.046" v="286" actId="20577"/>
        <pc:sldMkLst>
          <pc:docMk/>
          <pc:sldMk cId="1880360458" sldId="452"/>
        </pc:sldMkLst>
        <pc:spChg chg="mod">
          <ac:chgData name="Johannes Bjerva" userId="5f9a37b0-3882-4083-a67b-834a4d719fc4" providerId="ADAL" clId="{F788A421-E6EC-4558-BE0C-D850ACFC9D56}" dt="2023-05-11T04:47:43.046" v="286" actId="20577"/>
          <ac:spMkLst>
            <pc:docMk/>
            <pc:sldMk cId="1880360458" sldId="452"/>
            <ac:spMk id="5" creationId="{1D1B7B8D-761B-3927-A1E6-5A84EE865580}"/>
          </ac:spMkLst>
        </pc:spChg>
      </pc:sldChg>
      <pc:sldChg chg="modSp mod modAnim">
        <pc:chgData name="Johannes Bjerva" userId="5f9a37b0-3882-4083-a67b-834a4d719fc4" providerId="ADAL" clId="{F788A421-E6EC-4558-BE0C-D850ACFC9D56}" dt="2023-05-11T06:02:15.465" v="380" actId="403"/>
        <pc:sldMkLst>
          <pc:docMk/>
          <pc:sldMk cId="3377396857" sldId="498"/>
        </pc:sldMkLst>
        <pc:spChg chg="mod">
          <ac:chgData name="Johannes Bjerva" userId="5f9a37b0-3882-4083-a67b-834a4d719fc4" providerId="ADAL" clId="{F788A421-E6EC-4558-BE0C-D850ACFC9D56}" dt="2023-05-11T06:02:15.465" v="380" actId="403"/>
          <ac:spMkLst>
            <pc:docMk/>
            <pc:sldMk cId="3377396857" sldId="498"/>
            <ac:spMk id="4" creationId="{00000000-0000-0000-0000-000000000000}"/>
          </ac:spMkLst>
        </pc:spChg>
      </pc:sldChg>
      <pc:sldChg chg="addSp delSp modSp mod">
        <pc:chgData name="Johannes Bjerva" userId="5f9a37b0-3882-4083-a67b-834a4d719fc4" providerId="ADAL" clId="{F788A421-E6EC-4558-BE0C-D850ACFC9D56}" dt="2023-05-11T05:27:58.034" v="363" actId="1076"/>
        <pc:sldMkLst>
          <pc:docMk/>
          <pc:sldMk cId="2290076570" sldId="656"/>
        </pc:sldMkLst>
        <pc:picChg chg="del">
          <ac:chgData name="Johannes Bjerva" userId="5f9a37b0-3882-4083-a67b-834a4d719fc4" providerId="ADAL" clId="{F788A421-E6EC-4558-BE0C-D850ACFC9D56}" dt="2023-05-11T05:27:55.497" v="361" actId="478"/>
          <ac:picMkLst>
            <pc:docMk/>
            <pc:sldMk cId="2290076570" sldId="656"/>
            <ac:picMk id="5" creationId="{00000000-0000-0000-0000-000000000000}"/>
          </ac:picMkLst>
        </pc:picChg>
        <pc:picChg chg="add mod">
          <ac:chgData name="Johannes Bjerva" userId="5f9a37b0-3882-4083-a67b-834a4d719fc4" providerId="ADAL" clId="{F788A421-E6EC-4558-BE0C-D850ACFC9D56}" dt="2023-05-11T05:27:58.034" v="363" actId="1076"/>
          <ac:picMkLst>
            <pc:docMk/>
            <pc:sldMk cId="2290076570" sldId="656"/>
            <ac:picMk id="7" creationId="{7164CCC5-CF58-84E8-9580-31359FE43218}"/>
          </ac:picMkLst>
        </pc:picChg>
      </pc:sldChg>
      <pc:sldChg chg="modSp mod">
        <pc:chgData name="Johannes Bjerva" userId="5f9a37b0-3882-4083-a67b-834a4d719fc4" providerId="ADAL" clId="{F788A421-E6EC-4558-BE0C-D850ACFC9D56}" dt="2023-05-10T08:04:49.275" v="136" actId="1076"/>
        <pc:sldMkLst>
          <pc:docMk/>
          <pc:sldMk cId="4257732133" sldId="780"/>
        </pc:sldMkLst>
        <pc:picChg chg="mod">
          <ac:chgData name="Johannes Bjerva" userId="5f9a37b0-3882-4083-a67b-834a4d719fc4" providerId="ADAL" clId="{F788A421-E6EC-4558-BE0C-D850ACFC9D56}" dt="2023-05-10T08:04:49.275" v="136" actId="1076"/>
          <ac:picMkLst>
            <pc:docMk/>
            <pc:sldMk cId="4257732133" sldId="780"/>
            <ac:picMk id="9" creationId="{811C28F0-F892-4F14-8C57-37A6CE5FA2C4}"/>
          </ac:picMkLst>
        </pc:picChg>
      </pc:sldChg>
      <pc:sldChg chg="addSp">
        <pc:chgData name="Johannes Bjerva" userId="5f9a37b0-3882-4083-a67b-834a4d719fc4" providerId="ADAL" clId="{F788A421-E6EC-4558-BE0C-D850ACFC9D56}" dt="2023-05-11T08:41:13.079" v="430"/>
        <pc:sldMkLst>
          <pc:docMk/>
          <pc:sldMk cId="1099603296" sldId="781"/>
        </pc:sldMkLst>
        <pc:inkChg chg="add">
          <ac:chgData name="Johannes Bjerva" userId="5f9a37b0-3882-4083-a67b-834a4d719fc4" providerId="ADAL" clId="{F788A421-E6EC-4558-BE0C-D850ACFC9D56}" dt="2023-05-11T08:41:13.079" v="430"/>
          <ac:inkMkLst>
            <pc:docMk/>
            <pc:sldMk cId="1099603296" sldId="781"/>
            <ac:inkMk id="6" creationId="{B538A357-65B1-85E4-8ADB-8E77333078FC}"/>
          </ac:inkMkLst>
        </pc:inkChg>
      </pc:sldChg>
      <pc:sldChg chg="addSp modSp modAnim">
        <pc:chgData name="Johannes Bjerva" userId="5f9a37b0-3882-4083-a67b-834a4d719fc4" providerId="ADAL" clId="{F788A421-E6EC-4558-BE0C-D850ACFC9D56}" dt="2023-05-11T08:41:13.079" v="430"/>
        <pc:sldMkLst>
          <pc:docMk/>
          <pc:sldMk cId="4125207101" sldId="782"/>
        </pc:sldMkLst>
        <pc:spChg chg="mod">
          <ac:chgData name="Johannes Bjerva" userId="5f9a37b0-3882-4083-a67b-834a4d719fc4" providerId="ADAL" clId="{F788A421-E6EC-4558-BE0C-D850ACFC9D56}" dt="2023-05-10T11:48:28.353" v="192" actId="20577"/>
          <ac:spMkLst>
            <pc:docMk/>
            <pc:sldMk cId="4125207101" sldId="782"/>
            <ac:spMk id="4" creationId="{00000000-0000-0000-0000-000000000000}"/>
          </ac:spMkLst>
        </pc:spChg>
        <pc:inkChg chg="add">
          <ac:chgData name="Johannes Bjerva" userId="5f9a37b0-3882-4083-a67b-834a4d719fc4" providerId="ADAL" clId="{F788A421-E6EC-4558-BE0C-D850ACFC9D56}" dt="2023-05-11T08:41:13.079" v="430"/>
          <ac:inkMkLst>
            <pc:docMk/>
            <pc:sldMk cId="4125207101" sldId="782"/>
            <ac:inkMk id="5" creationId="{6EE88945-B05E-8331-1B20-5529664C2CFC}"/>
          </ac:inkMkLst>
        </pc:inkChg>
      </pc:sldChg>
      <pc:sldChg chg="modSp">
        <pc:chgData name="Johannes Bjerva" userId="5f9a37b0-3882-4083-a67b-834a4d719fc4" providerId="ADAL" clId="{F788A421-E6EC-4558-BE0C-D850ACFC9D56}" dt="2023-05-11T06:58:02.828" v="382" actId="20577"/>
        <pc:sldMkLst>
          <pc:docMk/>
          <pc:sldMk cId="1197284090" sldId="783"/>
        </pc:sldMkLst>
        <pc:spChg chg="mod">
          <ac:chgData name="Johannes Bjerva" userId="5f9a37b0-3882-4083-a67b-834a4d719fc4" providerId="ADAL" clId="{F788A421-E6EC-4558-BE0C-D850ACFC9D56}" dt="2023-05-11T06:58:02.828" v="382" actId="20577"/>
          <ac:spMkLst>
            <pc:docMk/>
            <pc:sldMk cId="1197284090" sldId="783"/>
            <ac:spMk id="4" creationId="{00000000-0000-0000-0000-000000000000}"/>
          </ac:spMkLst>
        </pc:spChg>
      </pc:sldChg>
      <pc:sldChg chg="modSp mod modAnim">
        <pc:chgData name="Johannes Bjerva" userId="5f9a37b0-3882-4083-a67b-834a4d719fc4" providerId="ADAL" clId="{F788A421-E6EC-4558-BE0C-D850ACFC9D56}" dt="2023-05-11T07:04:21.858" v="418" actId="14100"/>
        <pc:sldMkLst>
          <pc:docMk/>
          <pc:sldMk cId="1604775520" sldId="784"/>
        </pc:sldMkLst>
        <pc:spChg chg="mod">
          <ac:chgData name="Johannes Bjerva" userId="5f9a37b0-3882-4083-a67b-834a4d719fc4" providerId="ADAL" clId="{F788A421-E6EC-4558-BE0C-D850ACFC9D56}" dt="2023-05-11T07:04:21.858" v="418" actId="14100"/>
          <ac:spMkLst>
            <pc:docMk/>
            <pc:sldMk cId="1604775520" sldId="784"/>
            <ac:spMk id="4" creationId="{00000000-0000-0000-0000-000000000000}"/>
          </ac:spMkLst>
        </pc:spChg>
      </pc:sldChg>
      <pc:sldChg chg="delSp mod">
        <pc:chgData name="Johannes Bjerva" userId="5f9a37b0-3882-4083-a67b-834a4d719fc4" providerId="ADAL" clId="{F788A421-E6EC-4558-BE0C-D850ACFC9D56}" dt="2023-05-11T04:38:37.556" v="214" actId="478"/>
        <pc:sldMkLst>
          <pc:docMk/>
          <pc:sldMk cId="3831901664" sldId="785"/>
        </pc:sldMkLst>
        <pc:inkChg chg="del">
          <ac:chgData name="Johannes Bjerva" userId="5f9a37b0-3882-4083-a67b-834a4d719fc4" providerId="ADAL" clId="{F788A421-E6EC-4558-BE0C-D850ACFC9D56}" dt="2023-05-11T04:38:37.556" v="214" actId="478"/>
          <ac:inkMkLst>
            <pc:docMk/>
            <pc:sldMk cId="3831901664" sldId="785"/>
            <ac:inkMk id="9" creationId="{761BB8CB-7B4F-4436-AB38-9E96F5D4CE5C}"/>
          </ac:inkMkLst>
        </pc:inkChg>
      </pc:sldChg>
      <pc:sldChg chg="modSp">
        <pc:chgData name="Johannes Bjerva" userId="5f9a37b0-3882-4083-a67b-834a4d719fc4" providerId="ADAL" clId="{F788A421-E6EC-4558-BE0C-D850ACFC9D56}" dt="2023-05-11T04:41:20.007" v="215" actId="20577"/>
        <pc:sldMkLst>
          <pc:docMk/>
          <pc:sldMk cId="3053826625" sldId="787"/>
        </pc:sldMkLst>
        <pc:spChg chg="mod">
          <ac:chgData name="Johannes Bjerva" userId="5f9a37b0-3882-4083-a67b-834a4d719fc4" providerId="ADAL" clId="{F788A421-E6EC-4558-BE0C-D850ACFC9D56}" dt="2023-05-11T04:41:20.007" v="215" actId="20577"/>
          <ac:spMkLst>
            <pc:docMk/>
            <pc:sldMk cId="3053826625" sldId="787"/>
            <ac:spMk id="4" creationId="{00000000-0000-0000-0000-000000000000}"/>
          </ac:spMkLst>
        </pc:spChg>
      </pc:sldChg>
      <pc:sldChg chg="modSp mod">
        <pc:chgData name="Johannes Bjerva" userId="5f9a37b0-3882-4083-a67b-834a4d719fc4" providerId="ADAL" clId="{F788A421-E6EC-4558-BE0C-D850ACFC9D56}" dt="2023-05-11T04:45:08.158" v="283" actId="1076"/>
        <pc:sldMkLst>
          <pc:docMk/>
          <pc:sldMk cId="2380178748" sldId="791"/>
        </pc:sldMkLst>
        <pc:spChg chg="mod">
          <ac:chgData name="Johannes Bjerva" userId="5f9a37b0-3882-4083-a67b-834a4d719fc4" providerId="ADAL" clId="{F788A421-E6EC-4558-BE0C-D850ACFC9D56}" dt="2023-05-11T04:45:08.158" v="283" actId="1076"/>
          <ac:spMkLst>
            <pc:docMk/>
            <pc:sldMk cId="2380178748" sldId="791"/>
            <ac:spMk id="5" creationId="{00000000-0000-0000-0000-000000000000}"/>
          </ac:spMkLst>
        </pc:spChg>
      </pc:sldChg>
      <pc:sldChg chg="mod modShow">
        <pc:chgData name="Johannes Bjerva" userId="5f9a37b0-3882-4083-a67b-834a4d719fc4" providerId="ADAL" clId="{F788A421-E6EC-4558-BE0C-D850ACFC9D56}" dt="2023-05-11T04:47:10.301" v="284" actId="729"/>
        <pc:sldMkLst>
          <pc:docMk/>
          <pc:sldMk cId="2137216326" sldId="795"/>
        </pc:sldMkLst>
      </pc:sldChg>
      <pc:sldChg chg="mod modShow">
        <pc:chgData name="Johannes Bjerva" userId="5f9a37b0-3882-4083-a67b-834a4d719fc4" providerId="ADAL" clId="{F788A421-E6EC-4558-BE0C-D850ACFC9D56}" dt="2023-05-11T04:47:10.301" v="284" actId="729"/>
        <pc:sldMkLst>
          <pc:docMk/>
          <pc:sldMk cId="2487624234" sldId="796"/>
        </pc:sldMkLst>
      </pc:sldChg>
      <pc:sldChg chg="mod modShow">
        <pc:chgData name="Johannes Bjerva" userId="5f9a37b0-3882-4083-a67b-834a4d719fc4" providerId="ADAL" clId="{F788A421-E6EC-4558-BE0C-D850ACFC9D56}" dt="2023-05-11T04:47:10.301" v="284" actId="729"/>
        <pc:sldMkLst>
          <pc:docMk/>
          <pc:sldMk cId="736914677" sldId="797"/>
        </pc:sldMkLst>
      </pc:sldChg>
      <pc:sldChg chg="mod modShow">
        <pc:chgData name="Johannes Bjerva" userId="5f9a37b0-3882-4083-a67b-834a4d719fc4" providerId="ADAL" clId="{F788A421-E6EC-4558-BE0C-D850ACFC9D56}" dt="2023-05-11T04:47:10.301" v="284" actId="729"/>
        <pc:sldMkLst>
          <pc:docMk/>
          <pc:sldMk cId="4082484892" sldId="798"/>
        </pc:sldMkLst>
      </pc:sldChg>
      <pc:sldChg chg="addSp modSp mod">
        <pc:chgData name="Johannes Bjerva" userId="5f9a37b0-3882-4083-a67b-834a4d719fc4" providerId="ADAL" clId="{F788A421-E6EC-4558-BE0C-D850ACFC9D56}" dt="2023-05-11T08:41:13.079" v="430"/>
        <pc:sldMkLst>
          <pc:docMk/>
          <pc:sldMk cId="3815253893" sldId="799"/>
        </pc:sldMkLst>
        <pc:spChg chg="mod">
          <ac:chgData name="Johannes Bjerva" userId="5f9a37b0-3882-4083-a67b-834a4d719fc4" providerId="ADAL" clId="{F788A421-E6EC-4558-BE0C-D850ACFC9D56}" dt="2023-05-10T11:48:41.940" v="212" actId="20577"/>
          <ac:spMkLst>
            <pc:docMk/>
            <pc:sldMk cId="3815253893" sldId="799"/>
            <ac:spMk id="3" creationId="{00000000-0000-0000-0000-000000000000}"/>
          </ac:spMkLst>
        </pc:spChg>
        <pc:inkChg chg="add">
          <ac:chgData name="Johannes Bjerva" userId="5f9a37b0-3882-4083-a67b-834a4d719fc4" providerId="ADAL" clId="{F788A421-E6EC-4558-BE0C-D850ACFC9D56}" dt="2023-05-11T08:41:13.079" v="430"/>
          <ac:inkMkLst>
            <pc:docMk/>
            <pc:sldMk cId="3815253893" sldId="799"/>
            <ac:inkMk id="5" creationId="{1BF9ADCF-0824-4D87-EB62-64E19727586D}"/>
          </ac:inkMkLst>
        </pc:inkChg>
      </pc:sldChg>
      <pc:sldChg chg="modSp mod">
        <pc:chgData name="Johannes Bjerva" userId="5f9a37b0-3882-4083-a67b-834a4d719fc4" providerId="ADAL" clId="{F788A421-E6EC-4558-BE0C-D850ACFC9D56}" dt="2023-05-11T07:51:23.976" v="429" actId="20577"/>
        <pc:sldMkLst>
          <pc:docMk/>
          <pc:sldMk cId="839180246" sldId="803"/>
        </pc:sldMkLst>
        <pc:spChg chg="mod">
          <ac:chgData name="Johannes Bjerva" userId="5f9a37b0-3882-4083-a67b-834a4d719fc4" providerId="ADAL" clId="{F788A421-E6EC-4558-BE0C-D850ACFC9D56}" dt="2023-05-11T07:51:23.976" v="429" actId="20577"/>
          <ac:spMkLst>
            <pc:docMk/>
            <pc:sldMk cId="839180246" sldId="803"/>
            <ac:spMk id="3" creationId="{00000000-0000-0000-0000-000000000000}"/>
          </ac:spMkLst>
        </pc:spChg>
        <pc:spChg chg="mod">
          <ac:chgData name="Johannes Bjerva" userId="5f9a37b0-3882-4083-a67b-834a4d719fc4" providerId="ADAL" clId="{F788A421-E6EC-4558-BE0C-D850ACFC9D56}" dt="2023-05-11T05:23:28.547" v="360" actId="27636"/>
          <ac:spMkLst>
            <pc:docMk/>
            <pc:sldMk cId="839180246" sldId="803"/>
            <ac:spMk id="7" creationId="{A29AEE61-58E9-46BB-A689-DE926381B8B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5/9/2023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5-11T06:47:35.717"/>
    </inkml:context>
    <inkml:brush xml:id="br0">
      <inkml:brushProperty name="width" value="0.05292" units="cm"/>
      <inkml:brushProperty name="height" value="0.05292" units="cm"/>
      <inkml:brushProperty name="color" value="#FF0000"/>
    </inkml:brush>
  </inkml:definitions>
  <inkml:trace contextRef="#ctx0" brushRef="#br0">14817 15346 0,'0'17'516,"0"1"-454,0 0 1,0-1-47,0 1-1,-18-18 32,0 0-16,1 0-31,-1 0 125,18-18 141,18 18-235,-1 0-15,-17-17 453,0-1-454,-17 0 16,17 1-15,0 34 859,17-17-875,-17 18 16,0 0-16,0-1 15,18 1 1</inkml:trace>
  <inkml:trace contextRef="#ctx0" brushRef="#br0" timeOffset="2857.64">13988 13847 0,'0'17'0,"0"1"47,0 17-31,-18 0-16,18 1 15,0-19-15,0 1 16,0 0-16,0-1 31,0 1-31,0-1 32,0 1-17,-18 0 1,18-1-16,0 19 0,0-19 62,0 1-46,0 0 0,0-1-16,0 1 0,-35 0 15,35-1 110,-18 1-94,18-1-15,-17 1-16,17 0 16,0-1-16,0 1 15,-18 0-15,1-1 16,17 1 0,0 0-16,0 17 15,0-18-15,-18-17 16,18 18-16,0 0 62,0-1-62,0 1 16,0 0-16,0 17 0,0 18 16,0-18-1,0 0-15,0-17 16,0 17-16,0 36 15,0-36-15,0-17 16,0-1 0,0 1-16,0 0 0,0-1 78,0 1-63,0 0 1,0-1-16,0 1 16,0 0-16,0-1 15,0 1 1,0-1-16,0 1 0,0 17 47,0-17-16,0 0 0,0-1-15,18 1-16,-1 0 16,1-18-16,-1 17 15,1-17-15,0 18 16,-1-18-16,1 0 15,0 0-15,-1 17 16,1-17-16,0 0 0,52 18 16,-35-18-16,1 0 31,-19 35-31,1-35 0,17 0 16,36 0-16,-71 18 15,35-18 1,-17 0-16,17 0 0,-17 0 15,17 0-15,-17 0 16,17 18 0,-18-18-16,1 0 15,0 0-15,-1 0 16,1 0 234</inkml:trace>
  <inkml:trace contextRef="#ctx0" brushRef="#br0" timeOffset="4693.83">15011 15363 0,'17'0'16,"1"0"15,0-17-15,-1 17-16,19-18 16,-1 1-16,-18-1 15,19 0-15,-19 1 0,36-19 16,-35 19-1,17-1-15,0 0 16,1 1-16,-19-1 16,36-17-16,-35 17 15,17-17-15,-17 17 16,17 1 0,0-1-1,1 0-15,-19 1 16,1-1-16,0 0 15,-1 1-15,1-18 16,0 17-16,-1 18 16,1 0-1,17 0-15,-17 0 0,-1-18 32,-17 1-17,18-1-15,0 0 16,17 1-16,-17-1 15,-1 18-15,18 0 16,-17 0 0,0 0-1,-1 0-15,1-35 16,0 35-16,-1-18 16,1 18-1,17-17-15,-17 17 16,-1 0-16,1 0 15,0 0-15,-18-18 0,17 18 16,1-18 0,0 18-16,-1-17 15,19 17 1,-19 0 0,-17-18-16,18 18 15,0 0-15,-1 0 16,1 0-1,-1-18 17,1 18-17,0-17-15,-1 17 32,1-18 30,0-17-62,-1 17 16,1 1-16,0 17 15,-1 0-15,1 0 63,-1-18-63,19 18 15,-19 0-15,1 0 16,-18-18 0,18 1 77,-1 17-77</inkml:trace>
  <inkml:trace contextRef="#ctx0" brushRef="#br0" timeOffset="71225.11">19738 10231 0,'0'-18'78,"-18"18"-78,1 0 16,-1 0-16,0 0 16,18-18 15,-17 1-31,17-1 16,35 18 655,-17 0-655,-1 0 15,1 0-15,0 0 0,-18 18-16,17-18 15,1 17-15,-1 1 16,-17 0-1,36-18 17,-19 0-17,1 35 1,0-18 62,-18 1-62,0 0 77,-18-18 376,0 0-422,1 0-31,-1 0-1,0 0 1,1 0 0,-1 0 30,-17 0-30,17 0 0,18-18 296,0 0-296,0 1 31,0-1 62,0 1-93,0-19 15,0 19 0,0-1-31,0 0 47,0 1 31,36 17-47,-36-18-15,0 0 15,17 18-15,-17-17 0,18-18-1,-1 17 16,1 0 16,0 1-31,-18-1-16,17 18 16,1 0-16</inkml:trace>
  <inkml:trace contextRef="#ctx0" brushRef="#br0" timeOffset="74057.8">25594 10231 0,'-18'0'109,"1"0"-109,-19 0 78,36-18-31,0 0-31,0 1-16,0-1 15,0 0-15,0 1 0,0-1 16,18 0-16,0 18 15,-18-17 32,17 17-15,1-18-32,0 18 15,-1 0-15,1 0 16,0 0-1,17 0 95,-35 18-79,0-1-31,0 1 16,0 0-1,-18 17 1,1-17-16,17-1 16,-18 1-16,0 0 15,1-18-15,-1 0 31,0 17 48,1 1-79,-19-18 15,19 0 1,34 0 281,1-18-282,0 1 1,-1-19 0,1 19 109,0-1-125,17 0 15,-17 18-15,-18-17 0,0-1 16,0 0-1,0 1 1,0-1-16,0 1 16</inkml:trace>
  <inkml:trace contextRef="#ctx0" brushRef="#br0" timeOffset="76882.16">29404 11289 0,'-18'0'16,"-17"0"-16,17 0 16,1 0-16,-1 0 0,1 0 31,-1 0-31,0 0 15,1 0 48,17-35-47,0 17-16,0 0 15,0 1 16,0-1-31,17 0 16,1 18-16,0 0 16,-1 0-1,1 0-15,-1 0 16,19 0-16,-19 0 16,1 0-16,0 0 78,-1 0 0,-34 0 62,-1 0-124,0 0 47,-17 0-48,17 0 16,1 0 1,-1 18-1,1-18-31,-1 0 16,0 18-1,1-18-15,-19 0 16,19 0-16,-1 0 15</inkml:trace>
  <inkml:trace contextRef="#ctx0" brushRef="#br0" timeOffset="80324.94">20108 10107 0,'36'0'172,"-1"0"-172,-17 0 15,52 0-15,-35 0 16,-17 0-16,53 0 16,-19 0-16,-16 0 15,-1 0-15,0 0 16,1 0-16,-19 0 16,54 0-16,-18 0 0,-18 0 15,0 0-15,36 0 16,-36 0-16,18 0 15,-18 0-15,53 0 16,-35 0-16,-17 0 16,-1 0-16,18 0 15,-18 0-15,0 0 0,-17 0 16,0 0-16,17-18 16,18 18-1,-18 0-15,53-17 16,-35 17-16,35 0 15,-35 0-15,53 0 16,-53 0 0,0 0-16,-18 0 15,18 0-15,18 0 16,-36 0-16,-17 0 16,52 0-16,-34 0 15,-19 0-15,18 0 16,36 0-16,-18 0 15,17 0-15,-34 0 0,52 0 16,-35 0-16,-18 0 16,0 0-16,36 0 15,-36 0-15,1 0 32,-1 0-32,0 0 0,18 0 15,-18 0-15,18 0 16,-17 0-16,-1 0 15,18 0-15,-18 0 16,-17 0-16,-1 0 16,1 0-16,0 0 15,34 0 1,-34 0-16,17 0 16,1 0-16,-1 0 0,0 0 15,18 0-15,-18 0 16,1 0-16,17 0 15,-1 0-15,37 0 16,-54 0-16,18 0 16,17 0-16,19 0 15,-19 0 1,1 0-16,-18 0 16,-18 0-16,0 0 15,18 0-15,-18 0 16,-17 0-16,0 0 15,-1 0 1,1 0-16,17 0 16,1 0-16,-19 0 0,18 0 31,-17 0-31,0 0 0,-1 0 16,19 17-16,-19-17 15,1 0 1,0 0-16,-1 0 15,1 18-15,-1-18 0,1 0 16,53 0-16,-36 0 16,0 18-16,0-18 15,-17 0-15,53 17 16,-36-17-16,-17 0 16,-1 0-1</inkml:trace>
  <inkml:trace contextRef="#ctx0" brushRef="#br0" timeOffset="82098.13">25841 10231 0,'106'35'94,"-53"-18"-94,70 36 16,-52-17-16,87 17 15,-34 0-15,-1 17 16,1-17-16,-54-35 16,19-1-16,-1 1 0,-53 0 15,0-1-15,18 1 16,-17-1-16,-19 19 15,1-36-15,0 0 16,-1 17-16,1-17 16,17 18-1,-17-18 1,-1 18-16,19-1 16,-1-17-16,-17 18 15,-1 0-15,54-18 16,-36 17-16,-17-17 15,-1 18-15,19-18 16,-19 17-16,18-17 16,1 36-16,-1-36 0,-17 17 15,17-17-15,0 18 16,18-18-16,-18 18 16,1-18-16,-1 0 15,-17 0-15,35 0 16,-36 0-1,1 17 1,17 1-16,-17-18 16,-1 0-16,1 0 15,-18 18-15,35-18 16,-17 0-16,0 0 16,-1 0-16,1 17 15,0 1 1,-1-18-16,1 0 15,-1 0-15,19 0 16,-19 17 0,1-17-1,0 0 1,-1 0-16,19 0 16,-19 0-16,1 0 0,-1 0 15,1 0-15,0 0 16,-1 36-16,1-36 15,0 0-15,-1 0 16,1 0-16,52 17 16,-34 1-16,-19-18 15,-17 18 1,18-18-16,0 0 16,-1 0-16,1 17 15,17 1 32,-17-18-47,-1 0 16,1 0-1</inkml:trace>
  <inkml:trace contextRef="#ctx0" brushRef="#br0" timeOffset="87597.27">20002 10336 0,'53'0'156,"53"0"-156,-35 0 16,35 0-16,-1 0 0,19 0 16,17 0-16,0 0 15,-35 0-15,0 0 16,-36 0-16,-52 0 15,53 0-15,-19 0 16,-16 0-16,-19 0 16,1 0-1,0 0-15,-1 0 16,19 0-16,17 0 16,-36 0-16,18 0 15,1 0-15,-1 0 16,36 0-16,-36 0 15,53 0-15,-35 0 16,-18 0-16,1 0 0,-1 0 16,-18 0-1,36 0-15,-17 0 16,-19 0-16,19 0 16,-19 0-16,36 18 15,0-18-15,-35 18 16,17-18-1,0 0 1,-17 53-16,17-36 16,-17-17-16,17 0 15,0 18-15,1-18 16,-1 35-16,18-17 16,17-18-16,-34 17 15,34-17-15,-35 18 0,18 0 16,-17-18-16,-1 0 15,35 17-15,-34 1 16,17-18-16,-18 35 16,36-35-16,-19 18 15,-34-18-15,17 0 16,1 18 0,-1-18-16,-17 0 15,-1 0-15,18 17 16,-17-17-16,17 18 15,1-18-15,34 17 16,-17 1-16,0 0 16,18-1-16,17 19 15,-53-1-15,18-17 0,35-1 16,-35 1-16,-18-18 16,18 0-16,-17 17 15,-1-17-15,0 18 16,0-18-16,1 18 15,17-1-15,-18-17 16,-17 18-16,17-18 0,0 18 16,18 17-16,-18-35 15,1 18-15,-1-18 16,0 17-16,36-17 16,-36 18-16,0-18 15,0 17-15,1-17 16,17 0-1,-36 18-15,1-18 16,0 0-16,17 18 16,-18-18-16,19 0 15,17 17-15,-36 1 16,19-18 296,-1 0-296,0 18-16,-17-18 0,-1 0 16,1 0 15,17 17-31,-17-17 16,17 18-16,-17-18 15,0 0-15,17 18 16,35-18-16,-34 0 15,-19 17 1,1-17-16,0 0 16,-1 0-16,19 18 15,-1-18-15,-18 0 16,19 0-16,-1 0 16,0 18-16,18-18 15,-18 0-15,1 0 16,-1 0-16,0 0 0,-17 0 15,17 0-15,0 0 16,1 0 0,-19 0-16,19 17 31,17-17-31,-18 0 16,0 0-16,0 18 15,1-18-15,17 0 0,-18 0 16,18 0-16,17 35 15,-17-35-15,0 0 16,0 18-16,-18-18 16,54 0-16,-54 17 15,18-17-15,-18 0 16,18 18-16,18-18 0,-54 0 16,18 0-16,36 0 15,-36 18-15,1-18 16,-1 0-1,-18 0-15,1 0 32,17 0-32,-17 0 15,0 17 17,-1-17-32,1 0 15,0 0 1,-1 0-16,1 0 15,-1 0-15,1 0 0,17 0 32,-17 0-32,17 0 15,1 0-15,-19 0 16,54 0-16,-18 0 0,-18 0 16,0 0-1,18 0-15,-18 0 0,-17 0 16,17 18-16,-17-18 15,0 0 1,35 0-16,-36 0 16,1 0-16,0 0 15,17 0-15,-18 0 16,1 0 0,17 0-16,-17 0 15,0 0-15,-1 0 16,1 0-1,0 0-15,-1 0 16,18 0-16,18 0 16,-35 0-16,0 0 15,-1 0-15,1 0 0,0 0 16,-1 0-16,1 0 16,17 0-16,-17 0 15,-1 0 1,1 0-1,0 0-15,-1 0 16,1 0 0,0 0-1,-1 0 1,18 0-16,-17 0 31,0 0-15,-1 0-1,1 0-15,0 0 16,17 0-16,18 0 16,-18 0-16,-17 0 15,-1 0-15,1 0 16,0 0 0,-1 0 15,19 0-31,-19 0 15,1 0 1,0 0 0,-18-18 140</inkml:trace>
  <inkml:trace contextRef="#ctx0" brushRef="#br0" timeOffset="90552.47">23566 11130 0,'0'18'203,"-18"17"-203,0 0 16,1-17-16,17 0 15,0-1 1,0 1-16,0 0 16,-36-1 15,19 1-16,17-1-15,0 1 32,-18 0 218,18-1-235,-18 1-15,18 0 0,0-1 16</inkml:trace>
  <inkml:trace contextRef="#ctx0" brushRef="#br0" timeOffset="93051.23">23918 11465 0,'-17'0'234,"17"-17"-234,-18 17 16,18-18-1,-18 18 16,18-18-31,0 1 0,-17-1 16,-1 0 0,18 1-16,-18 17 15,1 0 32,17-18-31,0 1-16,0-1 94,0 0-79,-35 18 1,35-17-1,0-1-15,0 0 125,0 1-109,0-1-16,0 0 16,17 1-1,1-1-15,-1 18 16,1-18 0,17 1-16,-17 17 15,0 0 1,-1 0-16,1 0 15,17 0-15,-17 0 32,0 0-32,-1 0 15,1 0 1,-1 0-16,1 0 0,0 0 16,-1 0-1,1 0-15,0 0 0,-18 17 266,0 1-204,0 0-46,0-1-16,0 1 16,0 0 46,0-1-46,0 1-1,0 0 1,0-1 0,-18-17-1,18 18 1,0 17 31,-18-17-16,1-1 0,17 1 0,-36 0-15,19-18-16,-1 17 16,1-17 15,17 18 0,0 0 0,-18-1-31,0 19 16,1-36 0,17 17-16,-18-17 31,-17 18 0,17-18 16</inkml:trace>
  <inkml:trace contextRef="#ctx0" brushRef="#br0" timeOffset="96340.38">22860 9684 0,'35'0'266,"-17"0"-251,0 0-15,-1 0 16,1 0-16,-1 0 16,1 0 15,0 0 0,-1 0-31,1 0 16,0 0-1,-1 0-15,1 0 63,0 0-47,-1 0-1,1 0-15,0 0 47,-18 17-47,0 19 94,17-36-79,-17 17 1,35 1-16,-35 0 16,0-1-1,0 1 1,0-1 0,0 19 15,0-19 0,0 1 32,0 0-63,0-1 15,0 1 1,-17 0-16,-1-18 15,1 0 17,17 17-1,-18-17-31,0 0 16,1 18-1,-1-18 1,0 0-16,1 0 0,-1 0 15,0 0 1,1 0 47,-1 0-32,0 0-31,1 0 15,34 0 470,1 0-470,0 0-15,17 0 0,0 0 16,1-18-16,17 1 31,-36 17-31,1 0 16,17 0-16,-17 0 47,-1 0-32,1 0-15,0 0 0,-1 0 32,1 0-32,0 0 0,17 0 15,-18-18-15,1 18 32,0 0-17,-1 0 1,1 0-16,0 0 0,-1 0 15,1 0 1,17 0 0,-17 0-16,-1 0 31,1 0-15,0 0-1,-1 0-15,1 0 16,0 0-1,17 0 1,-17 0-16,17-18 63</inkml:trace>
  <inkml:trace contextRef="#ctx0" brushRef="#br0" timeOffset="100748.51">27023 10142 0,'35'-17'141,"53"-1"-141,-52 0 15,-1 1-15,0 17 16,-17 0-16,-1 0 16,1 0-16,0 0 15,-1 0-15,1 0 16,0 0-16,-1 0 31,1 0-15,-1 0-16,1 0 31,0 0 0,17 0 16,-17 0-16,-18 17-15,0 1-16,0 0 47,0-1-16,0 1 16,0 0 0,0-1-32,0 1 1,0 0-16,-36-18 47,19 17 15,-1-17 1,18 18-63,-18-1 31,1-17-31,-1 0 16,1 18-16,-1 0 15,0-18 1,1 0-16,-1 0 31,18 17-15,-18-17-16,1 0 78,34 0 281,1 0-359,0 0 16,-1 0-16,1 0 16,0 0-1,-1 0-15,1 0 32,-1 0 218,1 0-250,0 0 15,-1 0 79,1 0-16,-18 18-62,18-18-1,-18 18 17,17-1-32,-17 1 31,18 0-31,-18-1 15,0 1 17,0 0-32,0-1 0,0 36 31,0-35-31,0-1 16,0 1 15,0 0 0,0-1-15,0 1-1,0 0-15,0-1 16,0 18 0,0-17 46,0 0-31,0-1 79,0 1-32,-18-18 203,1 0-265,-1 0-1,-17 0 1,17 0 15,0 0 94,1 0-125,-1 0 31,1-18-15,-1 18 0,18-17-16</inkml:trace>
  <inkml:trace contextRef="#ctx0" brushRef="#br0" timeOffset="113537.88">19932 9472 0,'0'-18'94,"0"1"-94,-18 17 15,1 0 1,-1 0-16,0 0 16,1 0-16,-19 0 15,1 0-15,0 0 16,17 0-1,1 0-15,-1 0 16,0 0-16,1 0 16,-1 0-16,53 17 812,-35 1-796,18 0-1,-18-1 32,0 1-31,0 0 0,18-1 15,-18 1-31,0 0 15,0-1 1,17-17 359,1 0-375,-18 18 16,18-18-16,-1 17 15,1 1 329,-18 0-328,0-1-1,0 1 1,0 0 0,0-1-1,0 1 173,0 0-188,0 17 15,0-18 17,-18-17-1,1 0-16,-1 0 1,0 0-16,1 0 16,-1 0-16,0 0 15,1 0-15,-1 0 16,0 0-16,1 0 47,-1-35 31,18 18-62,-17-1-16,-1 0 15,-17 18 1,17-17-1,0-1-15,18 0 16,0 1 0</inkml:trace>
  <inkml:trace contextRef="#ctx0" brushRef="#br0" timeOffset="115511.97">29633 10231 0,'-17'17'62,"-1"1"-46,0 17-16,18-17 15,-17-1-15,-18 19 16,-1-19 0,19 19-16,-1-36 15,0 17-15,1 1 16,-1 17-16,0-17 15,1-1-15,17 1 16,-36 0-16,19-18 31,-1 17-31,18 1 16,-17 0-16,17-1 31,-18 1-15,0 17-16,1 0 15,-1 1 1,18-19-16,0 1 16,0 0-1,0 17-15,0-17 63,0-1-48,0 1 17,0-1-17,0 1-15,0 0 16,0-1-16,18-17 16,-1 0-16,19 0 15,-1 0-15,0 0 16,-17 0-1,-1 0-15,1 0 32,0 0-32,-1 0 0,1 0 15,35 0 1,-35 0-16,-1 0 16,1 0-1,-1 0 1,1 0 15,0 0-15,-1 0-16,1 0 0</inkml:trace>
  <inkml:trace contextRef="#ctx0" brushRef="#br0" timeOffset="117450.37">28945 10425 0,'18'0'172,"0"0"-172,-1 0 15,1 0 1,0 0-16,17 0 31,-17 0-15,-1 0-1,1 17 1,-1-17-16,1 18 16,0-18-16,-1 0 15,1 0-15,0 0 31,-1 0-31,1 18 16,0-18 0,-1 0-16,1 0 15,-18 17-15,17 1 16,1-18 0,0 17-16,17-17 15,-17 0-15,-1 0 63,1 18-63,0-18 15,-1 0-15,1 0 16,0 0 0,-1 18-16,1-18 15,-1 0-15,1 0 16,0 0-1</inkml:trace>
  <inkml:trace contextRef="#ctx0" brushRef="#br0" timeOffset="178360.95">25541 9260 0,'0'53'172,"0"-17"-157,-18-1-15,1 0 16,17 0-16,-18 18 16,18-35-16,0 0 0,0-1 15,0 1-15,-17 0 31,17-1-31,-18 1 16,0-1 78,18 1-79,0 17-15,-35-17 16,17 0 0,18-1-16,0 1 0,0 17 15,-35 18-15,35-35 16,0-1-16,0 1 16,0 0-1,0-1-15</inkml:trace>
  <inkml:trace contextRef="#ctx0" brushRef="#br0" timeOffset="179310.75">25806 10037 0</inkml:trace>
  <inkml:trace contextRef="#ctx0" brushRef="#br0" timeOffset="181616">25912 9948 0,'0'-35'78,"-18"17"-78,0 1 16,1 17-1,-1-18-15,-17 0 16,35 1-16,-18-1 16,0 1-16,1-19 15,-1 36-15,1-17 16,-1-1-16,18 0 15,-18 1-15,18-1 0,0 0 16,-35 1-16,35-1 16,0-17-1,0 0-15,0-1 16,0 1-16,0 0 0,0 17 16,0-17-1,0 17-15,0-17 0,0 17 16,0 1-16,0-1 15,0 0-15,0 1 32,0-18 77,18 17-109,17 0 16,18 1-16,0 17 15,17 0-15,-52 0 16,17 0-16,0 0 0,-17 0 16,0 0-16,-1 0 15,19 0-15,-19 0 16,1 0-1,0 0-15,-1 0 16,1 17-16,-1 19 16,1-19-1,-18 1-15,53-1 16,-35 19-16,-1-1 16,1 0-16,0 1 15,-1-19-15,-17 1 16,18 17-16,-18-17 15,0-1 1,0 1-16,0 0 0,0-1 16,0 19-1,0-19 1,0 1-16,0-1 16,0 1-16,0 0 15,0-1-15,0 1 16,0 0-1,0 17-15,0-17 16,0-1-16,-18 1 0,1-18 16,-1 17-16,0 1 15,1 17-15,-19 1 16,19-19-16,-1 1 31,18 0-31,-18-1 16,1-17-16,-1 18 15,1-18-15,-1 18 0,0-18 16,1 0-16,-1 0 16,0 0-1,1 0-15,-1 0 32,18 17-17,-18-17-15,1 0 0,-1 0 31,1 0-15,-19 0-16,19 0 125,-1 0-109,0-17-1,1-19-15,17 1 16,0 0-16,0 17 16,0 0-16,0 1 0,0-1 15,0 0 1,0 1 15,0-1 32</inkml:trace>
</inkml:ink>
</file>

<file path=ppt/ink/ink2.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5-11T06:52:11.788"/>
    </inkml:context>
    <inkml:brush xml:id="br0">
      <inkml:brushProperty name="width" value="0.05292" units="cm"/>
      <inkml:brushProperty name="height" value="0.05292" units="cm"/>
      <inkml:brushProperty name="color" value="#FF0000"/>
    </inkml:brush>
  </inkml:definitions>
  <inkml:trace contextRef="#ctx0" brushRef="#br0">25171 14146 0,'0'18'218,"0"0"-218,0-1 32,0 1-32,0 0 15,0-1-15,0 1 31,0 0-31,0-1 16,0 18 15,0-17 16,0 0-31,0-1-16,0 1 47,0 0-47,0-1 0,0 1 15,0 0-15,35-1 16,0-17 328,-17 0-344,-18-17 15,18-1-15,-1 0 16,-17 1 0,18-1-16,-1 0 15,1 18 32,0-35-31,-1 17-16,19 1 15,-36-1 1,17 1 0,-17-1-16,18 18 0,0-18 15,-1 1-15,1-1 16,-1 0-16,1-17 15,17 17-15,-35 1 16,18 17-16,-18-18 16,0 0 15,18 18 0</inkml:trace>
  <inkml:trace contextRef="#ctx0" brushRef="#br0" timeOffset="48140.89">27199 11748 0,'0'17'219,"0"1"-204,0-1-15,0 19 16,0-19-16,0 1 16,0 0-16,0-1 15,0 1 1,0 0 62,0-1-62,0 1-16,0 17 15,0-17-15,0-1 32,0 1-17,0 17 266,0-17-281</inkml:trace>
  <inkml:trace contextRef="#ctx0" brushRef="#br0" timeOffset="51196.46">25329 13547 0,'18'0'218,"0"0"-202,-1 0-16,1 0 16,17 0-16,-17 0 31,0 0-31,-1 0 15,1 0-15,-1 0 16,1 0 15,0 0-15,-1 0 0,19 17 15,-19 19 0,-17-19 32,18 1-48,-18-1 16,0 1-31,0 0 16,0-1 0,0 1-1,0 17 1,0-17 0,0 0-16,0-1 15,-18 1 1,-17 0-1,17-1-15,1-17 16,-1 0 0,0 0-16,1 0 15,-1 0-15,1 0 32,-1 18-32,36-18 359,17 0-359,0 0 16,0 0-16,1 0 15,-19 0 1,19 0-16,-19 0 15,1 0 1,0 0-16,-1 0 16,1 0-1,-1 0-15,19 0 32,-19 0-17,1 0 1,0 0-16,17 0 15,0 0-15,0 0 16,1 0 0,-19 0-16,1 0 78,0 0-78,-1 0 15,1 0 1,0 0-16</inkml:trace>
</inkml:ink>
</file>

<file path=ppt/ink/ink3.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3.56322" units="1/cm"/>
          <inkml:channelProperty channel="Y" name="resolution" value="41.26075" units="1/cm"/>
          <inkml:channelProperty channel="T" name="resolution" value="1" units="1/dev"/>
        </inkml:channelProperties>
      </inkml:inkSource>
      <inkml:timestamp xml:id="ts0" timeString="2023-05-11T06:54:57.837"/>
    </inkml:context>
    <inkml:brush xml:id="br0">
      <inkml:brushProperty name="width" value="0.05292" units="cm"/>
      <inkml:brushProperty name="height" value="0.05292" units="cm"/>
      <inkml:brushProperty name="color" value="#FF0000"/>
    </inkml:brush>
  </inkml:definitions>
  <inkml:trace contextRef="#ctx0" brushRef="#br0">26264 8061 0,'36'0'281,"-19"0"-281,-17 18 15,18-18-15,-1 0 0,19 0 16,-19 0-16,1 0 16,0 0 31,-1 0-16,1 0-31,0 0 15,-1 0-15</inkml:trace>
  <inkml:trace contextRef="#ctx0" brushRef="#br0" timeOffset="1442.35">26705 7902 0,'0'18'407,"0"0"-392,0-1-15,0 1 16,0-1-1,0 1 1,-17 0 0,17-1-16,-18 19 0,18-19 15,0 1 1,0 0-16,0-1 16,0 1-16,0-1 31,-18 1 16,18 0-47,0 17 15,0-17 1,0-1 0,0 1 62,-17-18-63</inkml:trace>
  <inkml:trace contextRef="#ctx0" brushRef="#br0" timeOffset="2752">24395 9807 0,'35'-17'47,"-17"-1"-47,17 0 0,0 1 16,0-1-16,18 0 15,0 1-15,-18-19 16,1 1-16,-1 18 15,-17 17-15,35-18 16,-36 18 0,1 0-1,-1 0-15</inkml:trace>
  <inkml:trace contextRef="#ctx0" brushRef="#br0" timeOffset="5803.55">25030 9384 0,'0'18'187,"0"-1"-187,0 1 16,0 17-16,0-17 15,0-1 1,0 1-16,0 0 16,0-1-16,0 1 15,0 0 1,0 17 0,0-18-16,0 1 15,0 0-15,0-1 16,0 1 15,0 0-15,0-1-16,0 1 15,0 0 1,0-1 109</inkml:trace>
  <inkml:trace contextRef="#ctx0" brushRef="#br0" timeOffset="9048.2">27587 10089 0,'0'18'125,"-17"-18"-125,-1 18 0,0-18 16,-17 17-16,17-17 15,1 0-15,-19 0 32,19 0-32,-18 0 0,17 0 15,-17 0-15,17 0 16,0 0 0,1 0-16,-1 0 0,0 0 15,18 18 188,0 17-187,0-17-16,0 0 16,0-1 15,0 1-16,0-1 17,0 1-17,0 0 1,18-18 0,0 17-16,-1 1 0,1-18 15,0 35-15,-1-35 16,54 0-16,-54 0 15,1 0 1,0 0-16,-1 0 16,1 0-1,0 0 17,-1 0-32,1 0 15,0 0-15,-1 0 16,1 0-16,-1 0 15,1 0-15,0 0 16,-1 0 0,19 0-16,-19 0 0,19 0 15,-1 0-15,0 0 0,0-35 16,-17 17-16,0 18 16,-1 0-16,1 0 15,0-35 79,-18 17-78,0 1-16,0-1 15,0 1 1,0-1-16,0 0 15,0 1-15,0-1 16,0 0 0,0 1 15,-18 17-31,0-18 16,1 0-16,-1 18 15,18-17-15,-18 17 16,1 0-1,-1 0-15,1 0 16,-1 0 0,0 0 62,1 0-63,-1 0 1,-17 0-16,17 0 16,0 0-1,1 0-15,-1 0 32,0 0 14,1 0-46,-1 0 0,1 0 16,-1 0 15,0 0 63,18 17-78</inkml:trace>
  <inkml:trace contextRef="#ctx0" brushRef="#br0" timeOffset="11563.02">28557 11942 0,'36'0'172,"-1"0"-156,0 0-16,0 0 0,18 0 15,0 0-15,-17 0 16,-19 0-16,18-18 16,1 18-16,-19 0 15,1 0-15,0 0 16,-1-18 15,1 1-15,-18-1-16,18 0 0,-18 1 15,0-1-15,0 0 16,0 1 31,17 17 15,1-18-62,17 1 16,-35-1-16,18-35 0,-18 18 16,0-1-16,0 1 15,0 0-15,0 17 16,0-17-16,0 17 15,0 1-15,0-1 94,-35 0-78,17 1-16,0 17 15,1-18-15,-1 18 16,0 0 0,1 0-16,-19 0 15,1 0-15,17 0 16,-17 0-16,18 0 16,-1 0-16,0 0 15,1 0-15,-19 0 16,19 0-1,-1 0-15,0 0 16,1 0-16,-1 0 16,1 0-16,-1 0 15,0 18 17,-17-1-1,17 1-16,1-18 1,-1 18 62,18-1-62,-18 19-1,18-19-15,-17 1 16,-1-1 0,18 1-1,-17 0 1,17-1 0,-36 1-1,36 0 1,0-1-16,-17 19 15,17-19 48,-18 1-47,18 0-16,0-1 31,0 1-16,0-1 1,0 1-16,0 0 141,0 17-141,0-17 15,18-18 1,17 0-16,-17 0 16,-1 0-16,1 0 31,-1 0-31,1 0 15,0 0-15,-1 0 16,19 0 0,-19 0 31,1 0-47,0 0 46,-1 0 48</inkml:trace>
  <inkml:trace contextRef="#ctx0" brushRef="#br0" timeOffset="14889.13">25082 9102 0,'0'17'188,"0"19"-172,18-19-16,0-17 15,-1 18-15,-17 0 16,18-1-16,-18 1 15,0-1-15,0 1 16,18-18-16,-1 18 63,1 17-63,0 0 0,17 1 15,-17-19-15,17 18 16,35 1-16,-52-1 0,17 18 15,-17-53-15,0 35 16,34 18-16,1-18 16,-35 18-16,17 0 15,18 18-15,-17-18 16,-19 0-16,18 0 16,1-1-1,-19-16-15,1-1 16,0 18-16,-18-35 15,17 17-15,-17-18 16,18 19 0,0 17-16,-18-36 0,0 1 15,17 0-15,-17-1 16,18 1 0,17 17-16,-35-17 0,0-1 15,18 19-15,-18-19 16,17-17-1,-17 18-15,0 0 0,0-1 32,18 1-32,-18 0 15,0-1 79</inkml:trace>
  <inkml:trace contextRef="#ctx0" brushRef="#br0" timeOffset="15644.45">26035 10689 0,'18'0'16,"-18"18"-1,53-18-15,-18 0 16,18 0-16,35 0 0,-18 0 16,19 0-16,-54-18 15,53 1-15,-35-19 16,0-17-16,35 18 15,18-53-15,-53 17 0,35-17 16,18-35-16,-18 52 31,53-35-31,-70 18 16,-18 35-16,0 18 16,-18 0-16,35-1 15,-34-34-15,17 34 16,17 1-16,-34 18 15,-1-19-15,-18 19 16,36-1-16,-35 0 0,-18-17 16,18 17-16,-1 1 15,1 17-15,0-18 16,-1 1-16,1-1 16,-18 0-1,0 1 16,53-36 1,-18 17-17,-17 1-15,-18 18 16,17 17-16,-17-18 16,0 0-16</inkml:trace>
  <inkml:trace contextRef="#ctx0" brushRef="#br0" timeOffset="18321.08">28116 9084 0,'-53'0'110,"18"-35"-95,0 17-15,-18 0 16,0 1-1,18-1-15,0 1 16,-18-36-16,-36 35 16,36 0-16,-17-17 15,17 17-15,0 1 16,0-1-16,18 1 16,-18-1-16,0 0 15,18-17-15,0 17 0,17 18 16,0 0-16,1-35 15,-1 17 1,-17 18-16,17 0 16,0-17-16,1-1 15,-18 0-15,-1 1 32,-17-1-32,18 18 0,0-17 15,-1-1 1,1 0-16,-53 1 0,35-19 15,0 19-15,18-1 16,-36-17-16,36 17 16,0 1-16,-1 17 15,19 0-15,-54 0 16,36 0-16,0-18 0,17 18 16,0 0-16,1 0 15,-18 0 1,17-18-16,0 18 0,1 0 15,-1 0 1,0 0-16,1 0 16,-1 0-16,0 0 15,1 0-15,-1 0 47,1 0-31,-1 0-1,0 0-15,-17 0 16,0 0-16,-18 0 16,18 18-16,-1 0 15,1-1-15,17-17 16,1 0-16,-19 0 16,19 0-1,-1 0-15,0 0 63,1 18-63,-1-1 15,1-17-15,-19 0 16,-34 0 0,34 0-1,19 0-15,-1 0 16,1 0-16,17 18 344,-18 17-329,18-17-15,-18 17 0,1-35 16,17 18-16,-36 35 15,36-36-15,0 1 16,0 0-16,0-1 16,0 1-16,-17 0 47,17-1-47,0 19 15,0-19-15,-18 1 16,18 0-1,0-1-15,0 1 16,0-1-16,0 1 31,-18 0-15,1 17 0,17-17-16,0-1 15,0 1-15,0 17 250,-18-17-250,18-1 16,0 19-16,-18-19 15,18 19-15,0-19 16,0 1-16,0 0 16,0 17-1,0-17-15,0-1 16,-17 1 31,17-1-32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1215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682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33979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3165663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32348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717154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61652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extLst>
      <p:ext uri="{BB962C8B-B14F-4D97-AF65-F5344CB8AC3E}">
        <p14:creationId xmlns:p14="http://schemas.microsoft.com/office/powerpoint/2010/main" val="2803329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13228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859760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0568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26282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599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8" r:id="rId8"/>
    <p:sldLayoutId id="2147484032" r:id="rId9"/>
    <p:sldLayoutId id="2147484054" r:id="rId10"/>
  </p:sldLayoutIdLst>
  <p:hf hdr="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bg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82" name="Gruppe 81"/>
          <p:cNvGrpSpPr/>
          <p:nvPr userDrawn="1"/>
        </p:nvGrpSpPr>
        <p:grpSpPr>
          <a:xfrm>
            <a:off x="0" y="657225"/>
            <a:ext cx="405154" cy="1182460"/>
            <a:chOff x="320675" y="2816225"/>
            <a:chExt cx="350838" cy="1023938"/>
          </a:xfrm>
          <a:solidFill>
            <a:schemeClr val="bg1"/>
          </a:solidFill>
        </p:grpSpPr>
        <p:sp>
          <p:nvSpPr>
            <p:cNvPr id="83"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20832801"/>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8" r:id="rId3"/>
  </p:sldLayoutIdLst>
  <p:hf hdr="0"/>
  <p:txStyles>
    <p:titleStyle>
      <a:lvl1pPr algn="l" defTabSz="914318" rtl="0" eaLnBrk="1" latinLnBrk="0" hangingPunct="1">
        <a:lnSpc>
          <a:spcPct val="100000"/>
        </a:lnSpc>
        <a:spcBef>
          <a:spcPct val="0"/>
        </a:spcBef>
        <a:buNone/>
        <a:defRPr sz="3600" b="1" kern="1200" spc="300" baseline="0">
          <a:solidFill>
            <a:schemeClr val="bg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5"/>
        </a:buBlip>
        <a:defRPr sz="1600" kern="1200" spc="0">
          <a:solidFill>
            <a:schemeClr val="bg1"/>
          </a:solidFill>
          <a:latin typeface="+mn-lt"/>
          <a:ea typeface="+mn-ea"/>
          <a:cs typeface="+mn-cs"/>
        </a:defRPr>
      </a:lvl1pPr>
      <a:lvl2pPr marL="623888" indent="-285750" algn="l" defTabSz="914318" rtl="0" eaLnBrk="1" latinLnBrk="0" hangingPunct="1">
        <a:lnSpc>
          <a:spcPct val="120000"/>
        </a:lnSpc>
        <a:spcBef>
          <a:spcPts val="499"/>
        </a:spcBef>
        <a:buFontTx/>
        <a:buBlip>
          <a:blip r:embed="rId5"/>
        </a:buBlip>
        <a:defRPr sz="1400" kern="1200">
          <a:solidFill>
            <a:schemeClr val="bg1"/>
          </a:solidFill>
          <a:latin typeface="+mn-lt"/>
          <a:ea typeface="+mn-ea"/>
          <a:cs typeface="+mn-cs"/>
        </a:defRPr>
      </a:lvl2pPr>
      <a:lvl3pPr marL="898525" indent="-171450" algn="l" defTabSz="914318" rtl="0" eaLnBrk="1" latinLnBrk="0" hangingPunct="1">
        <a:lnSpc>
          <a:spcPct val="120000"/>
        </a:lnSpc>
        <a:spcBef>
          <a:spcPts val="499"/>
        </a:spcBef>
        <a:buFontTx/>
        <a:buBlip>
          <a:blip r:embed="rId6"/>
        </a:buBlip>
        <a:defRPr sz="1200" kern="1200">
          <a:solidFill>
            <a:schemeClr val="bg1"/>
          </a:solidFill>
          <a:latin typeface="+mn-lt"/>
          <a:ea typeface="+mn-ea"/>
          <a:cs typeface="+mn-cs"/>
        </a:defRPr>
      </a:lvl3pPr>
      <a:lvl4pPr marL="1163638" indent="-171450" algn="l" defTabSz="914318" rtl="0" eaLnBrk="1" latinLnBrk="0" hangingPunct="1">
        <a:lnSpc>
          <a:spcPct val="120000"/>
        </a:lnSpc>
        <a:spcBef>
          <a:spcPts val="499"/>
        </a:spcBef>
        <a:buFontTx/>
        <a:buBlip>
          <a:blip r:embed="rId6"/>
        </a:buBlip>
        <a:tabLst>
          <a:tab pos="1163638" algn="l"/>
        </a:tabLst>
        <a:defRPr sz="1000" kern="1200">
          <a:solidFill>
            <a:schemeClr val="bg1"/>
          </a:solidFill>
          <a:latin typeface="+mn-lt"/>
          <a:ea typeface="+mn-ea"/>
          <a:cs typeface="+mn-cs"/>
        </a:defRPr>
      </a:lvl4pPr>
      <a:lvl5pPr marL="1163638"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51527080"/>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19.gi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emf"/></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35.gi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40.gif"/><Relationship Id="rId4" Type="http://schemas.openxmlformats.org/officeDocument/2006/relationships/image" Target="../media/image12.gif"/></Relationships>
</file>

<file path=ppt/slides/_rels/slide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 Id="rId4" Type="http://schemas.openxmlformats.org/officeDocument/2006/relationships/image" Target="../media/image46.gif"/></Relationships>
</file>

<file path=ppt/slides/_rels/slide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1893455"/>
            <a:ext cx="7341129" cy="1259649"/>
          </a:xfrm>
        </p:spPr>
        <p:txBody>
          <a:bodyPr/>
          <a:lstStyle/>
          <a:p>
            <a:r>
              <a:rPr lang="da-DK" dirty="0"/>
              <a:t>Grafer:</a:t>
            </a:r>
            <a:br>
              <a:rPr lang="da-DK" dirty="0"/>
            </a:br>
            <a:r>
              <a:rPr lang="da-DK" dirty="0"/>
              <a:t>Single-Source </a:t>
            </a:r>
            <a:r>
              <a:rPr lang="da-DK" dirty="0" err="1"/>
              <a:t>Shortest</a:t>
            </a:r>
            <a:r>
              <a:rPr lang="da-DK" dirty="0"/>
              <a:t> Paths</a:t>
            </a:r>
            <a:br>
              <a:rPr lang="da-DK" sz="1200" dirty="0"/>
            </a:br>
            <a:r>
              <a:rPr lang="da-DK" sz="1400" dirty="0" err="1"/>
              <a:t>Algorithms</a:t>
            </a:r>
            <a:r>
              <a:rPr lang="da-DK" sz="1400" dirty="0"/>
              <a:t> and Data </a:t>
            </a:r>
            <a:r>
              <a:rPr lang="da-DK" sz="1400" dirty="0" err="1"/>
              <a:t>Structures</a:t>
            </a:r>
            <a:r>
              <a:rPr lang="da-DK" sz="1400" dirty="0"/>
              <a:t>, ALG, F23, </a:t>
            </a:r>
            <a:r>
              <a:rPr lang="da-DK" sz="1400" dirty="0" err="1"/>
              <a:t>Lecture</a:t>
            </a:r>
            <a:r>
              <a:rPr lang="da-DK" sz="1400" dirty="0"/>
              <a:t> 9</a:t>
            </a:r>
          </a:p>
        </p:txBody>
      </p:sp>
      <p:sp>
        <p:nvSpPr>
          <p:cNvPr id="7" name="Pladsholder til tekst 6"/>
          <p:cNvSpPr>
            <a:spLocks noGrp="1"/>
          </p:cNvSpPr>
          <p:nvPr>
            <p:ph type="body" sz="quarter" idx="12"/>
          </p:nvPr>
        </p:nvSpPr>
        <p:spPr/>
        <p:txBody>
          <a:bodyPr/>
          <a:lstStyle/>
          <a:p>
            <a:r>
              <a:rPr lang="da-DK" dirty="0"/>
              <a:t>Johannes Bjerva</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
        <p:nvSpPr>
          <p:cNvPr id="88" name="Pladsholder til tekst 6">
            <a:extLst>
              <a:ext uri="{FF2B5EF4-FFF2-40B4-BE49-F238E27FC236}">
                <a16:creationId xmlns:a16="http://schemas.microsoft.com/office/drawing/2014/main" id="{DCFE0D4E-7CA0-472B-A7D2-B67DA4E439B3}"/>
              </a:ext>
            </a:extLst>
          </p:cNvPr>
          <p:cNvSpPr txBox="1">
            <a:spLocks/>
          </p:cNvSpPr>
          <p:nvPr/>
        </p:nvSpPr>
        <p:spPr>
          <a:xfrm>
            <a:off x="1520645" y="4356101"/>
            <a:ext cx="9180871" cy="713440"/>
          </a:xfrm>
          <a:prstGeom prst="rect">
            <a:avLst/>
          </a:prstGeom>
          <a:solidFill>
            <a:schemeClr val="bg1"/>
          </a:solidFill>
        </p:spPr>
        <p:txBody>
          <a:bodyPr vert="horz" lIns="0" tIns="45720" rIns="0" bIns="45720" rtlCol="0">
            <a:noAutofit/>
          </a:bodyPr>
          <a:lstStyle>
            <a:lvl1pPr marL="0" indent="0" algn="ctr" defTabSz="914318" rtl="0" eaLnBrk="1" latinLnBrk="0" hangingPunct="1">
              <a:lnSpc>
                <a:spcPct val="120000"/>
              </a:lnSpc>
              <a:spcBef>
                <a:spcPts val="1000"/>
              </a:spcBef>
              <a:buFontTx/>
              <a:buNone/>
              <a:defRPr sz="1800" kern="1200" spc="30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3500" b="0" i="0" dirty="0">
                <a:solidFill>
                  <a:srgbClr val="000000"/>
                </a:solidFill>
                <a:effectLst/>
                <a:latin typeface="apple color emoji"/>
              </a:rPr>
              <a:t>🥳</a:t>
            </a:r>
            <a:r>
              <a:rPr lang="da-DK" sz="3500" b="1" i="0" dirty="0">
                <a:solidFill>
                  <a:srgbClr val="000000"/>
                </a:solidFill>
                <a:effectLst/>
                <a:latin typeface="apple color emoji"/>
              </a:rPr>
              <a:t> </a:t>
            </a:r>
            <a:r>
              <a:rPr lang="da-DK" sz="3200" b="1" dirty="0"/>
              <a:t>tinyurl.com/alg-f09-morgen </a:t>
            </a:r>
            <a:r>
              <a:rPr lang="da-DK" sz="3500" b="0" i="0" dirty="0">
                <a:solidFill>
                  <a:srgbClr val="000000"/>
                </a:solidFill>
                <a:effectLst/>
                <a:latin typeface="apple color emoji"/>
              </a:rPr>
              <a:t>🥳</a:t>
            </a:r>
            <a:endParaRPr lang="da-DK" sz="3500" b="1" dirty="0"/>
          </a:p>
        </p:txBody>
      </p:sp>
    </p:spTree>
    <p:extLst>
      <p:ext uri="{BB962C8B-B14F-4D97-AF65-F5344CB8AC3E}">
        <p14:creationId xmlns:p14="http://schemas.microsoft.com/office/powerpoint/2010/main" val="78157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10</a:t>
            </a:fld>
            <a:endParaRPr lang="en-US" dirty="0"/>
          </a:p>
        </p:txBody>
      </p:sp>
      <p:sp>
        <p:nvSpPr>
          <p:cNvPr id="3" name="Title 2"/>
          <p:cNvSpPr>
            <a:spLocks noGrp="1"/>
          </p:cNvSpPr>
          <p:nvPr>
            <p:ph type="title"/>
          </p:nvPr>
        </p:nvSpPr>
        <p:spPr>
          <a:xfrm>
            <a:off x="587374" y="370290"/>
            <a:ext cx="7921195" cy="1474385"/>
          </a:xfrm>
        </p:spPr>
        <p:txBody>
          <a:bodyPr/>
          <a:lstStyle/>
          <a:p>
            <a:r>
              <a:rPr lang="da-DK" dirty="0"/>
              <a:t>Single-Source </a:t>
            </a:r>
            <a:r>
              <a:rPr lang="da-DK" dirty="0" err="1"/>
              <a:t>Shortest</a:t>
            </a:r>
            <a:r>
              <a:rPr lang="da-DK" dirty="0"/>
              <a:t> Path</a:t>
            </a:r>
          </a:p>
        </p:txBody>
      </p:sp>
      <p:sp>
        <p:nvSpPr>
          <p:cNvPr id="4" name="Text Placeholder 3"/>
          <p:cNvSpPr>
            <a:spLocks noGrp="1"/>
          </p:cNvSpPr>
          <p:nvPr>
            <p:ph type="body" sz="quarter" idx="12"/>
          </p:nvPr>
        </p:nvSpPr>
        <p:spPr>
          <a:xfrm>
            <a:off x="587375" y="2541722"/>
            <a:ext cx="10752512" cy="3971373"/>
          </a:xfrm>
        </p:spPr>
        <p:txBody>
          <a:bodyPr>
            <a:normAutofit/>
          </a:bodyPr>
          <a:lstStyle/>
          <a:p>
            <a:pPr marL="0" indent="0">
              <a:buNone/>
            </a:pPr>
            <a:r>
              <a:rPr lang="da-DK" sz="2400" dirty="0"/>
              <a:t>Variationer:</a:t>
            </a:r>
          </a:p>
          <a:p>
            <a:r>
              <a:rPr lang="da-DK" sz="2400" b="1" dirty="0"/>
              <a:t>Single-destination</a:t>
            </a:r>
            <a:r>
              <a:rPr lang="da-DK" sz="2400" dirty="0"/>
              <a:t> </a:t>
            </a:r>
            <a:r>
              <a:rPr lang="da-DK" sz="2400" dirty="0" err="1"/>
              <a:t>shortest</a:t>
            </a:r>
            <a:r>
              <a:rPr lang="da-DK" sz="2400" dirty="0"/>
              <a:t> </a:t>
            </a:r>
            <a:r>
              <a:rPr lang="da-DK" sz="2400" dirty="0" err="1"/>
              <a:t>path</a:t>
            </a:r>
            <a:endParaRPr lang="da-DK" sz="2400" dirty="0"/>
          </a:p>
          <a:p>
            <a:pPr lvl="1"/>
            <a:r>
              <a:rPr lang="da-DK" sz="2000" dirty="0"/>
              <a:t>Den korteste vej til en destination</a:t>
            </a:r>
            <a:r>
              <a:rPr lang="da-DK" sz="2000" b="1" dirty="0"/>
              <a:t> </a:t>
            </a:r>
            <a:r>
              <a:rPr lang="da-DK" sz="2000" b="1" i="1" dirty="0"/>
              <a:t>t </a:t>
            </a:r>
            <a:r>
              <a:rPr lang="da-DK" sz="2000" b="1" dirty="0"/>
              <a:t>∈ </a:t>
            </a:r>
            <a:r>
              <a:rPr lang="da-DK" sz="2000" b="1" i="1" dirty="0"/>
              <a:t>V</a:t>
            </a:r>
            <a:r>
              <a:rPr lang="da-DK" sz="2000" i="1" dirty="0"/>
              <a:t>, </a:t>
            </a:r>
            <a:r>
              <a:rPr lang="da-DK" sz="2000" dirty="0"/>
              <a:t>fra alle knuder</a:t>
            </a:r>
          </a:p>
          <a:p>
            <a:r>
              <a:rPr lang="da-DK" sz="2400" b="1" dirty="0"/>
              <a:t>Single-pair</a:t>
            </a:r>
            <a:r>
              <a:rPr lang="da-DK" sz="2400" dirty="0"/>
              <a:t> </a:t>
            </a:r>
            <a:r>
              <a:rPr lang="da-DK" sz="2400" dirty="0" err="1"/>
              <a:t>shortest</a:t>
            </a:r>
            <a:r>
              <a:rPr lang="da-DK" sz="2400" dirty="0"/>
              <a:t> </a:t>
            </a:r>
            <a:r>
              <a:rPr lang="da-DK" sz="2400" dirty="0" err="1"/>
              <a:t>path</a:t>
            </a:r>
            <a:endParaRPr lang="da-DK" sz="2400" dirty="0"/>
          </a:p>
          <a:p>
            <a:pPr lvl="1"/>
            <a:r>
              <a:rPr lang="da-DK" sz="2000" dirty="0"/>
              <a:t>Den korteste vej mellem </a:t>
            </a:r>
            <a:r>
              <a:rPr lang="da-DK" sz="2000" b="1" dirty="0"/>
              <a:t>u </a:t>
            </a:r>
            <a:r>
              <a:rPr lang="da-DK" sz="2000" dirty="0"/>
              <a:t>og </a:t>
            </a:r>
            <a:r>
              <a:rPr lang="da-DK" sz="2000" b="1" dirty="0"/>
              <a:t>v</a:t>
            </a:r>
            <a:r>
              <a:rPr lang="da-DK" sz="2000" dirty="0"/>
              <a:t>, givet </a:t>
            </a:r>
            <a:r>
              <a:rPr lang="da-DK" sz="2000" b="1" i="1" dirty="0" err="1"/>
              <a:t>u,v</a:t>
            </a:r>
            <a:r>
              <a:rPr lang="da-DK" sz="2000" b="1" i="1" dirty="0"/>
              <a:t> </a:t>
            </a:r>
            <a:r>
              <a:rPr lang="da-DK" sz="2000" b="1" dirty="0"/>
              <a:t>∈ </a:t>
            </a:r>
            <a:r>
              <a:rPr lang="da-DK" sz="2000" b="1" i="1" dirty="0"/>
              <a:t>V</a:t>
            </a:r>
            <a:endParaRPr lang="da-DK" sz="2000" b="1" dirty="0"/>
          </a:p>
          <a:p>
            <a:r>
              <a:rPr lang="da-DK" sz="2400" b="1" dirty="0"/>
              <a:t>All-pairs</a:t>
            </a:r>
            <a:r>
              <a:rPr lang="da-DK" sz="2400" dirty="0"/>
              <a:t> </a:t>
            </a:r>
            <a:r>
              <a:rPr lang="da-DK" sz="2400" dirty="0" err="1"/>
              <a:t>shortest</a:t>
            </a:r>
            <a:r>
              <a:rPr lang="da-DK" sz="2400" dirty="0"/>
              <a:t> </a:t>
            </a:r>
            <a:r>
              <a:rPr lang="da-DK" sz="2400" dirty="0" err="1"/>
              <a:t>path</a:t>
            </a:r>
            <a:endParaRPr lang="da-DK" sz="2400" dirty="0"/>
          </a:p>
          <a:p>
            <a:pPr lvl="1"/>
            <a:r>
              <a:rPr lang="da-DK" sz="2200" dirty="0"/>
              <a:t>Den korteste vej mellem </a:t>
            </a:r>
            <a:r>
              <a:rPr lang="da-DK" sz="2200" b="1" dirty="0"/>
              <a:t>u</a:t>
            </a:r>
            <a:r>
              <a:rPr lang="da-DK" sz="2200" dirty="0"/>
              <a:t> og </a:t>
            </a:r>
            <a:r>
              <a:rPr lang="da-DK" sz="2200" b="1" dirty="0"/>
              <a:t>v</a:t>
            </a:r>
            <a:r>
              <a:rPr lang="da-DK" sz="2200" dirty="0"/>
              <a:t>, for alle par </a:t>
            </a:r>
            <a:r>
              <a:rPr lang="da-DK" sz="2200" b="1" dirty="0"/>
              <a:t>(u, v)</a:t>
            </a:r>
            <a:r>
              <a:rPr lang="da-DK" sz="2400" b="1" dirty="0"/>
              <a:t> ∈ </a:t>
            </a:r>
            <a:r>
              <a:rPr lang="da-DK" sz="2400" b="1" i="1" dirty="0"/>
              <a:t>V</a:t>
            </a:r>
            <a:r>
              <a:rPr lang="da-DK" sz="2200" b="1" dirty="0"/>
              <a:t> x V</a:t>
            </a:r>
            <a:endParaRPr lang="da-DK" sz="2400" b="1" dirty="0"/>
          </a:p>
        </p:txBody>
      </p:sp>
      <p:sp>
        <p:nvSpPr>
          <p:cNvPr id="5" name="Text Placeholder 3"/>
          <p:cNvSpPr txBox="1">
            <a:spLocks/>
          </p:cNvSpPr>
          <p:nvPr/>
        </p:nvSpPr>
        <p:spPr>
          <a:xfrm>
            <a:off x="2179207" y="1457798"/>
            <a:ext cx="7186174" cy="1083924"/>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2000" b="1" dirty="0"/>
              <a:t>Single-Source </a:t>
            </a:r>
            <a:r>
              <a:rPr lang="da-DK" sz="2000" b="1" dirty="0" err="1"/>
              <a:t>Shortest</a:t>
            </a:r>
            <a:r>
              <a:rPr lang="da-DK" sz="2000" b="1" dirty="0"/>
              <a:t> Path Problem:</a:t>
            </a:r>
            <a:br>
              <a:rPr lang="da-DK" sz="2000" b="1" dirty="0"/>
            </a:br>
            <a:r>
              <a:rPr lang="da-DK" sz="2000" dirty="0"/>
              <a:t>Givet en graf, </a:t>
            </a:r>
            <a:r>
              <a:rPr lang="da-DK" sz="2000" b="1" dirty="0"/>
              <a:t>G = (V, E), </a:t>
            </a:r>
            <a:r>
              <a:rPr lang="da-DK" sz="2000" dirty="0"/>
              <a:t>og en start-knude </a:t>
            </a:r>
            <a:r>
              <a:rPr lang="da-DK" sz="1800" b="1" dirty="0"/>
              <a:t>s ∈ V</a:t>
            </a:r>
            <a:r>
              <a:rPr lang="da-DK" sz="1800" dirty="0"/>
              <a:t>, </a:t>
            </a:r>
            <a:br>
              <a:rPr lang="da-DK" sz="1800" dirty="0"/>
            </a:br>
            <a:r>
              <a:rPr lang="da-DK" sz="1800" dirty="0"/>
              <a:t>vil vi finde den korteste vej </a:t>
            </a:r>
            <a:r>
              <a:rPr lang="da-DK" sz="1800" b="1" dirty="0"/>
              <a:t>fra s til alle knuder v ∈ V </a:t>
            </a:r>
            <a:endParaRPr lang="da-DK" sz="2000" b="1" dirty="0"/>
          </a:p>
        </p:txBody>
      </p:sp>
      <p:sp>
        <p:nvSpPr>
          <p:cNvPr id="6" name="Text Placeholder 3">
            <a:extLst>
              <a:ext uri="{FF2B5EF4-FFF2-40B4-BE49-F238E27FC236}">
                <a16:creationId xmlns:a16="http://schemas.microsoft.com/office/drawing/2014/main" id="{0B0F0BFF-E49A-46E9-8D5C-22852A57FFF9}"/>
              </a:ext>
            </a:extLst>
          </p:cNvPr>
          <p:cNvSpPr txBox="1">
            <a:spLocks/>
          </p:cNvSpPr>
          <p:nvPr/>
        </p:nvSpPr>
        <p:spPr>
          <a:xfrm rot="21223844">
            <a:off x="7672551" y="3348658"/>
            <a:ext cx="4061593" cy="893379"/>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Er vi ikke nødt til at gøre noget tilsvarende BFS, </a:t>
            </a:r>
            <a:r>
              <a:rPr lang="el-GR" sz="2000" b="1" dirty="0"/>
              <a:t>|</a:t>
            </a:r>
            <a:r>
              <a:rPr lang="da-DK" sz="2000" b="1" dirty="0"/>
              <a:t>V</a:t>
            </a:r>
            <a:r>
              <a:rPr lang="el-GR" sz="2000" b="1" dirty="0"/>
              <a:t>|</a:t>
            </a:r>
            <a:r>
              <a:rPr lang="da-DK" sz="2000" b="1" dirty="0"/>
              <a:t> gange?</a:t>
            </a:r>
          </a:p>
        </p:txBody>
      </p:sp>
      <p:pic>
        <p:nvPicPr>
          <p:cNvPr id="9" name="Picture 8" descr="A person looking at something&#10;&#10;Description automatically generated with low confidence">
            <a:extLst>
              <a:ext uri="{FF2B5EF4-FFF2-40B4-BE49-F238E27FC236}">
                <a16:creationId xmlns:a16="http://schemas.microsoft.com/office/drawing/2014/main" id="{811C28F0-F892-4F14-8C57-37A6CE5FA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86728">
            <a:off x="253115" y="1384089"/>
            <a:ext cx="6981549" cy="3925369"/>
          </a:xfrm>
          <a:prstGeom prst="rect">
            <a:avLst/>
          </a:prstGeom>
        </p:spPr>
      </p:pic>
    </p:spTree>
    <p:extLst>
      <p:ext uri="{BB962C8B-B14F-4D97-AF65-F5344CB8AC3E}">
        <p14:creationId xmlns:p14="http://schemas.microsoft.com/office/powerpoint/2010/main" val="425773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11</a:t>
            </a:fld>
            <a:endParaRPr lang="en-US" dirty="0"/>
          </a:p>
        </p:txBody>
      </p:sp>
      <p:sp>
        <p:nvSpPr>
          <p:cNvPr id="3" name="Title 2"/>
          <p:cNvSpPr>
            <a:spLocks noGrp="1"/>
          </p:cNvSpPr>
          <p:nvPr>
            <p:ph type="title"/>
          </p:nvPr>
        </p:nvSpPr>
        <p:spPr>
          <a:xfrm>
            <a:off x="587373" y="370290"/>
            <a:ext cx="6495351" cy="1474385"/>
          </a:xfrm>
        </p:spPr>
        <p:txBody>
          <a:bodyPr/>
          <a:lstStyle/>
          <a:p>
            <a:r>
              <a:rPr lang="da-DK" dirty="0"/>
              <a:t>Optimal Understruktur</a:t>
            </a:r>
          </a:p>
        </p:txBody>
      </p:sp>
      <p:pic>
        <p:nvPicPr>
          <p:cNvPr id="5" name="Picture 4"/>
          <p:cNvPicPr>
            <a:picLocks noChangeAspect="1"/>
          </p:cNvPicPr>
          <p:nvPr/>
        </p:nvPicPr>
        <p:blipFill>
          <a:blip r:embed="rId2"/>
          <a:stretch>
            <a:fillRect/>
          </a:stretch>
        </p:blipFill>
        <p:spPr>
          <a:xfrm>
            <a:off x="929898" y="1396865"/>
            <a:ext cx="9486900" cy="1800225"/>
          </a:xfrm>
          <a:prstGeom prst="rect">
            <a:avLst/>
          </a:prstGeom>
        </p:spPr>
      </p:pic>
      <p:sp>
        <p:nvSpPr>
          <p:cNvPr id="4" name="Text Placeholder 3"/>
          <p:cNvSpPr>
            <a:spLocks noGrp="1"/>
          </p:cNvSpPr>
          <p:nvPr>
            <p:ph type="body" sz="quarter" idx="12"/>
          </p:nvPr>
        </p:nvSpPr>
        <p:spPr>
          <a:xfrm>
            <a:off x="587375" y="3425125"/>
            <a:ext cx="10752512" cy="441022"/>
          </a:xfrm>
        </p:spPr>
        <p:txBody>
          <a:bodyPr/>
          <a:lstStyle/>
          <a:p>
            <a:r>
              <a:rPr lang="da-DK" b="1" dirty="0" err="1"/>
              <a:t>Shortest</a:t>
            </a:r>
            <a:r>
              <a:rPr lang="da-DK" b="1" dirty="0"/>
              <a:t> Path algoritmer afhænger af denne </a:t>
            </a:r>
            <a:r>
              <a:rPr lang="da-DK" b="1" dirty="0" err="1"/>
              <a:t>egenskap</a:t>
            </a:r>
            <a:r>
              <a:rPr lang="da-DK" b="1" dirty="0"/>
              <a:t> </a:t>
            </a:r>
          </a:p>
        </p:txBody>
      </p:sp>
      <p:pic>
        <p:nvPicPr>
          <p:cNvPr id="2050" name="Picture 2" descr="Faculty Blogs ::"/>
          <p:cNvPicPr>
            <a:picLocks noChangeAspect="1" noChangeArrowheads="1"/>
          </p:cNvPicPr>
          <p:nvPr/>
        </p:nvPicPr>
        <p:blipFill rotWithShape="1">
          <a:blip r:embed="rId3">
            <a:extLst>
              <a:ext uri="{28A0092B-C50C-407E-A947-70E740481C1C}">
                <a14:useLocalDpi xmlns:a14="http://schemas.microsoft.com/office/drawing/2010/main" val="0"/>
              </a:ext>
            </a:extLst>
          </a:blip>
          <a:srcRect b="34901"/>
          <a:stretch/>
        </p:blipFill>
        <p:spPr bwMode="auto">
          <a:xfrm>
            <a:off x="1273539" y="3610544"/>
            <a:ext cx="10066348" cy="23339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538A357-65B1-85E4-8ADB-8E77333078FC}"/>
                  </a:ext>
                </a:extLst>
              </p14:cNvPr>
              <p14:cNvContentPartPr/>
              <p14:nvPr/>
            </p14:nvContentPartPr>
            <p14:xfrm>
              <a:off x="4978440" y="3295800"/>
              <a:ext cx="5696280" cy="2267280"/>
            </p14:xfrm>
          </p:contentPart>
        </mc:Choice>
        <mc:Fallback>
          <p:pic>
            <p:nvPicPr>
              <p:cNvPr id="6" name="Ink 5">
                <a:extLst>
                  <a:ext uri="{FF2B5EF4-FFF2-40B4-BE49-F238E27FC236}">
                    <a16:creationId xmlns:a16="http://schemas.microsoft.com/office/drawing/2014/main" id="{B538A357-65B1-85E4-8ADB-8E77333078FC}"/>
                  </a:ext>
                </a:extLst>
              </p:cNvPr>
              <p:cNvPicPr/>
              <p:nvPr/>
            </p:nvPicPr>
            <p:blipFill>
              <a:blip r:embed="rId5"/>
              <a:stretch>
                <a:fillRect/>
              </a:stretch>
            </p:blipFill>
            <p:spPr>
              <a:xfrm>
                <a:off x="4969080" y="3286440"/>
                <a:ext cx="5715000" cy="2286000"/>
              </a:xfrm>
              <a:prstGeom prst="rect">
                <a:avLst/>
              </a:prstGeom>
            </p:spPr>
          </p:pic>
        </mc:Fallback>
      </mc:AlternateContent>
    </p:spTree>
    <p:extLst>
      <p:ext uri="{BB962C8B-B14F-4D97-AF65-F5344CB8AC3E}">
        <p14:creationId xmlns:p14="http://schemas.microsoft.com/office/powerpoint/2010/main" val="109960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12</a:t>
            </a:fld>
            <a:endParaRPr lang="en-US" dirty="0"/>
          </a:p>
        </p:txBody>
      </p:sp>
      <p:sp>
        <p:nvSpPr>
          <p:cNvPr id="3" name="Title 2"/>
          <p:cNvSpPr>
            <a:spLocks noGrp="1"/>
          </p:cNvSpPr>
          <p:nvPr>
            <p:ph type="title"/>
          </p:nvPr>
        </p:nvSpPr>
        <p:spPr/>
        <p:txBody>
          <a:bodyPr/>
          <a:lstStyle/>
          <a:p>
            <a:r>
              <a:rPr lang="da-DK" dirty="0" err="1"/>
              <a:t>Cycles</a:t>
            </a:r>
            <a:r>
              <a:rPr lang="da-DK" dirty="0"/>
              <a:t> / Kredse</a:t>
            </a:r>
          </a:p>
        </p:txBody>
      </p:sp>
      <p:sp>
        <p:nvSpPr>
          <p:cNvPr id="4" name="Text Placeholder 3"/>
          <p:cNvSpPr>
            <a:spLocks noGrp="1"/>
          </p:cNvSpPr>
          <p:nvPr>
            <p:ph type="body" sz="quarter" idx="12"/>
          </p:nvPr>
        </p:nvSpPr>
        <p:spPr>
          <a:xfrm>
            <a:off x="587375" y="1299411"/>
            <a:ext cx="10752512" cy="4924926"/>
          </a:xfrm>
        </p:spPr>
        <p:txBody>
          <a:bodyPr>
            <a:noAutofit/>
          </a:bodyPr>
          <a:lstStyle/>
          <a:p>
            <a:r>
              <a:rPr lang="da-DK" sz="2400" dirty="0"/>
              <a:t>Antag at en graf G har en kreds </a:t>
            </a:r>
            <a:r>
              <a:rPr lang="da-DK" sz="2400" b="1" dirty="0"/>
              <a:t>c</a:t>
            </a:r>
            <a:r>
              <a:rPr lang="da-DK" sz="2400" dirty="0"/>
              <a:t> fra </a:t>
            </a:r>
            <a:r>
              <a:rPr lang="da-DK" sz="2400" b="1" dirty="0"/>
              <a:t>v</a:t>
            </a:r>
            <a:r>
              <a:rPr lang="da-DK" sz="2400" dirty="0"/>
              <a:t> til </a:t>
            </a:r>
            <a:r>
              <a:rPr lang="da-DK" sz="2400" b="1" dirty="0"/>
              <a:t>v</a:t>
            </a:r>
            <a:r>
              <a:rPr lang="da-DK" sz="2400" dirty="0"/>
              <a:t>, altså at </a:t>
            </a:r>
            <a:r>
              <a:rPr lang="da-DK" sz="2400" b="1" i="1" dirty="0"/>
              <a:t>v </a:t>
            </a:r>
            <a:r>
              <a:rPr lang="da-DK" sz="2400" b="1" dirty="0"/>
              <a:t>⇝ </a:t>
            </a:r>
            <a:r>
              <a:rPr lang="da-DK" sz="2400" b="1" i="1" dirty="0"/>
              <a:t>v </a:t>
            </a:r>
          </a:p>
          <a:p>
            <a:r>
              <a:rPr lang="da-DK" sz="2400" dirty="0"/>
              <a:t>Altså kan alle vejer </a:t>
            </a:r>
            <a:r>
              <a:rPr lang="da-DK" sz="2400" b="1" dirty="0"/>
              <a:t>p</a:t>
            </a:r>
            <a:r>
              <a:rPr lang="da-DK" sz="2400" dirty="0"/>
              <a:t> fra </a:t>
            </a:r>
            <a:r>
              <a:rPr lang="da-DK" sz="2400" b="1" dirty="0"/>
              <a:t>v</a:t>
            </a:r>
            <a:r>
              <a:rPr lang="da-DK" sz="2400" b="1" baseline="-25000" dirty="0"/>
              <a:t>0</a:t>
            </a:r>
            <a:r>
              <a:rPr lang="da-DK" sz="2400" dirty="0"/>
              <a:t> til </a:t>
            </a:r>
            <a:r>
              <a:rPr lang="da-DK" sz="2400" b="1" dirty="0"/>
              <a:t>v</a:t>
            </a:r>
            <a:r>
              <a:rPr lang="da-DK" sz="2400" b="1" baseline="-25000" dirty="0"/>
              <a:t>k</a:t>
            </a:r>
            <a:r>
              <a:rPr lang="da-DK" sz="2400" dirty="0"/>
              <a:t> der indeholder </a:t>
            </a:r>
            <a:r>
              <a:rPr lang="da-DK" sz="2400" b="1" dirty="0"/>
              <a:t>v</a:t>
            </a:r>
            <a:r>
              <a:rPr lang="da-DK" sz="2400" dirty="0"/>
              <a:t> forlænges </a:t>
            </a:r>
            <a:br>
              <a:rPr lang="da-DK" sz="2400" dirty="0"/>
            </a:br>
            <a:r>
              <a:rPr lang="da-DK" sz="2400" dirty="0"/>
              <a:t>gennem at tillægge kredsen så mange gange vi vil</a:t>
            </a:r>
          </a:p>
          <a:p>
            <a:r>
              <a:rPr lang="da-DK" sz="2400" dirty="0"/>
              <a:t>Tre cases:</a:t>
            </a:r>
          </a:p>
          <a:p>
            <a:pPr lvl="1"/>
            <a:r>
              <a:rPr lang="da-DK" sz="2000" b="1" dirty="0"/>
              <a:t>Positiv kreds  </a:t>
            </a:r>
            <a:r>
              <a:rPr lang="da-DK" sz="2000" dirty="0"/>
              <a:t>(w(c) &gt; 0)</a:t>
            </a:r>
          </a:p>
          <a:p>
            <a:pPr lvl="1"/>
            <a:r>
              <a:rPr lang="da-DK" sz="2000" b="1" dirty="0"/>
              <a:t>0-vægt kreds  </a:t>
            </a:r>
            <a:r>
              <a:rPr lang="da-DK" sz="2000" dirty="0"/>
              <a:t>(w(c) = 0)</a:t>
            </a:r>
          </a:p>
          <a:p>
            <a:pPr lvl="1"/>
            <a:r>
              <a:rPr lang="da-DK" sz="2000" b="1" dirty="0"/>
              <a:t>Negativ kreds </a:t>
            </a:r>
            <a:r>
              <a:rPr lang="da-DK" sz="2000" dirty="0"/>
              <a:t>(w(c) &lt; 0)</a:t>
            </a:r>
          </a:p>
        </p:txBody>
      </p:sp>
      <p:pic>
        <p:nvPicPr>
          <p:cNvPr id="3076" name="Picture 4" descr="Loop (graph theory)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0651" y="2079811"/>
            <a:ext cx="3591349" cy="392654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396325" y="5572594"/>
            <a:ext cx="554960" cy="400110"/>
          </a:xfrm>
          <a:prstGeom prst="rect">
            <a:avLst/>
          </a:prstGeom>
        </p:spPr>
        <p:txBody>
          <a:bodyPr wrap="none">
            <a:spAutoFit/>
          </a:bodyPr>
          <a:lstStyle/>
          <a:p>
            <a:r>
              <a:rPr lang="da-DK" sz="2000" b="1" dirty="0">
                <a:solidFill>
                  <a:srgbClr val="FF0000"/>
                </a:solidFill>
              </a:rPr>
              <a:t>-10</a:t>
            </a:r>
          </a:p>
        </p:txBody>
      </p:sp>
      <p:sp>
        <p:nvSpPr>
          <p:cNvPr id="9" name="Rectangle 8"/>
          <p:cNvSpPr/>
          <p:nvPr/>
        </p:nvSpPr>
        <p:spPr>
          <a:xfrm>
            <a:off x="10548725" y="3805596"/>
            <a:ext cx="470000" cy="400110"/>
          </a:xfrm>
          <a:prstGeom prst="rect">
            <a:avLst/>
          </a:prstGeom>
        </p:spPr>
        <p:txBody>
          <a:bodyPr wrap="none">
            <a:spAutoFit/>
          </a:bodyPr>
          <a:lstStyle/>
          <a:p>
            <a:r>
              <a:rPr lang="da-DK" sz="2000" b="1" dirty="0">
                <a:solidFill>
                  <a:srgbClr val="FF0000"/>
                </a:solidFill>
              </a:rPr>
              <a:t>20</a:t>
            </a:r>
          </a:p>
        </p:txBody>
      </p:sp>
      <p:sp>
        <p:nvSpPr>
          <p:cNvPr id="10" name="Rectangle 9"/>
          <p:cNvSpPr/>
          <p:nvPr/>
        </p:nvSpPr>
        <p:spPr>
          <a:xfrm>
            <a:off x="9696784" y="4647544"/>
            <a:ext cx="327334" cy="400110"/>
          </a:xfrm>
          <a:prstGeom prst="rect">
            <a:avLst/>
          </a:prstGeom>
        </p:spPr>
        <p:txBody>
          <a:bodyPr wrap="none">
            <a:spAutoFit/>
          </a:bodyPr>
          <a:lstStyle/>
          <a:p>
            <a:r>
              <a:rPr lang="da-DK" sz="2000" b="1" dirty="0">
                <a:solidFill>
                  <a:srgbClr val="FF0000"/>
                </a:solidFill>
              </a:rPr>
              <a:t>5</a:t>
            </a:r>
          </a:p>
        </p:txBody>
      </p:sp>
      <p:sp>
        <p:nvSpPr>
          <p:cNvPr id="11" name="Rectangle 10"/>
          <p:cNvSpPr/>
          <p:nvPr/>
        </p:nvSpPr>
        <p:spPr>
          <a:xfrm>
            <a:off x="11006438" y="2953655"/>
            <a:ext cx="327334" cy="400110"/>
          </a:xfrm>
          <a:prstGeom prst="rect">
            <a:avLst/>
          </a:prstGeom>
        </p:spPr>
        <p:txBody>
          <a:bodyPr wrap="none">
            <a:spAutoFit/>
          </a:bodyPr>
          <a:lstStyle/>
          <a:p>
            <a:r>
              <a:rPr lang="da-DK" sz="2000" b="1" dirty="0">
                <a:solidFill>
                  <a:srgbClr val="FF0000"/>
                </a:solidFill>
              </a:rPr>
              <a:t>5</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EE88945-B05E-8331-1B20-5529664C2CFC}"/>
                  </a:ext>
                </a:extLst>
              </p14:cNvPr>
              <p14:cNvContentPartPr/>
              <p14:nvPr/>
            </p14:nvContentPartPr>
            <p14:xfrm>
              <a:off x="9061560" y="4229280"/>
              <a:ext cx="730440" cy="990720"/>
            </p14:xfrm>
          </p:contentPart>
        </mc:Choice>
        <mc:Fallback>
          <p:pic>
            <p:nvPicPr>
              <p:cNvPr id="5" name="Ink 4">
                <a:extLst>
                  <a:ext uri="{FF2B5EF4-FFF2-40B4-BE49-F238E27FC236}">
                    <a16:creationId xmlns:a16="http://schemas.microsoft.com/office/drawing/2014/main" id="{6EE88945-B05E-8331-1B20-5529664C2CFC}"/>
                  </a:ext>
                </a:extLst>
              </p:cNvPr>
              <p:cNvPicPr/>
              <p:nvPr/>
            </p:nvPicPr>
            <p:blipFill>
              <a:blip r:embed="rId4"/>
              <a:stretch>
                <a:fillRect/>
              </a:stretch>
            </p:blipFill>
            <p:spPr>
              <a:xfrm>
                <a:off x="9052200" y="4219920"/>
                <a:ext cx="749160" cy="1009440"/>
              </a:xfrm>
              <a:prstGeom prst="rect">
                <a:avLst/>
              </a:prstGeom>
            </p:spPr>
          </p:pic>
        </mc:Fallback>
      </mc:AlternateContent>
    </p:spTree>
    <p:extLst>
      <p:ext uri="{BB962C8B-B14F-4D97-AF65-F5344CB8AC3E}">
        <p14:creationId xmlns:p14="http://schemas.microsoft.com/office/powerpoint/2010/main" val="412520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13</a:t>
            </a:fld>
            <a:endParaRPr lang="en-US" dirty="0"/>
          </a:p>
        </p:txBody>
      </p:sp>
      <p:sp>
        <p:nvSpPr>
          <p:cNvPr id="3" name="Title 2"/>
          <p:cNvSpPr>
            <a:spLocks noGrp="1"/>
          </p:cNvSpPr>
          <p:nvPr>
            <p:ph type="title"/>
          </p:nvPr>
        </p:nvSpPr>
        <p:spPr/>
        <p:txBody>
          <a:bodyPr/>
          <a:lstStyle/>
          <a:p>
            <a:r>
              <a:rPr lang="da-DK" dirty="0"/>
              <a:t>Negative kredse i dagens algoritmer</a:t>
            </a:r>
          </a:p>
        </p:txBody>
      </p:sp>
      <p:sp>
        <p:nvSpPr>
          <p:cNvPr id="4" name="Text Placeholder 3"/>
          <p:cNvSpPr>
            <a:spLocks noGrp="1"/>
          </p:cNvSpPr>
          <p:nvPr>
            <p:ph type="body" sz="quarter" idx="12"/>
          </p:nvPr>
        </p:nvSpPr>
        <p:spPr/>
        <p:txBody>
          <a:bodyPr>
            <a:normAutofit lnSpcReduction="10000"/>
          </a:bodyPr>
          <a:lstStyle/>
          <a:p>
            <a:r>
              <a:rPr lang="da-DK" sz="2800" b="1" dirty="0" err="1"/>
              <a:t>Dijkstra’s</a:t>
            </a:r>
            <a:r>
              <a:rPr lang="da-DK" sz="2800" b="1" dirty="0"/>
              <a:t> Algoritme </a:t>
            </a:r>
          </a:p>
          <a:p>
            <a:pPr lvl="1"/>
            <a:r>
              <a:rPr lang="da-DK" sz="2600" dirty="0"/>
              <a:t>Udgår fra at alle vægte er ikke-negative</a:t>
            </a:r>
            <a:br>
              <a:rPr lang="da-DK" sz="2600" dirty="0"/>
            </a:br>
            <a:endParaRPr lang="da-DK" sz="2600" dirty="0"/>
          </a:p>
          <a:p>
            <a:r>
              <a:rPr lang="da-DK" sz="2800" b="1" dirty="0"/>
              <a:t>Bellman-Ford</a:t>
            </a:r>
          </a:p>
          <a:p>
            <a:pPr lvl="1"/>
            <a:r>
              <a:rPr lang="da-DK" sz="2600" dirty="0"/>
              <a:t>Tillader negative vægte, </a:t>
            </a:r>
          </a:p>
          <a:p>
            <a:pPr lvl="1"/>
            <a:r>
              <a:rPr lang="da-DK" sz="2600" dirty="0"/>
              <a:t>men giver kun et korrekt svar hvis der ikke er negative kredse, </a:t>
            </a:r>
          </a:p>
          <a:p>
            <a:pPr lvl="1"/>
            <a:r>
              <a:rPr lang="da-DK" sz="2600" dirty="0"/>
              <a:t>returnerer ellers at der findes negative kredse</a:t>
            </a:r>
          </a:p>
        </p:txBody>
      </p:sp>
      <p:pic>
        <p:nvPicPr>
          <p:cNvPr id="6" name="Picture 4" descr="Loop (graph theory)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0006" y="721003"/>
            <a:ext cx="3591349" cy="39265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115680" y="4213786"/>
            <a:ext cx="554960" cy="400110"/>
          </a:xfrm>
          <a:prstGeom prst="rect">
            <a:avLst/>
          </a:prstGeom>
        </p:spPr>
        <p:txBody>
          <a:bodyPr wrap="none">
            <a:spAutoFit/>
          </a:bodyPr>
          <a:lstStyle/>
          <a:p>
            <a:r>
              <a:rPr lang="da-DK" sz="2000" b="1" dirty="0">
                <a:solidFill>
                  <a:srgbClr val="FF0000"/>
                </a:solidFill>
              </a:rPr>
              <a:t>-10</a:t>
            </a:r>
          </a:p>
        </p:txBody>
      </p:sp>
      <p:sp>
        <p:nvSpPr>
          <p:cNvPr id="8" name="Rectangle 7"/>
          <p:cNvSpPr/>
          <p:nvPr/>
        </p:nvSpPr>
        <p:spPr>
          <a:xfrm>
            <a:off x="10268080" y="2446788"/>
            <a:ext cx="470000" cy="400110"/>
          </a:xfrm>
          <a:prstGeom prst="rect">
            <a:avLst/>
          </a:prstGeom>
        </p:spPr>
        <p:txBody>
          <a:bodyPr wrap="none">
            <a:spAutoFit/>
          </a:bodyPr>
          <a:lstStyle/>
          <a:p>
            <a:r>
              <a:rPr lang="da-DK" sz="2000" b="1" dirty="0">
                <a:solidFill>
                  <a:srgbClr val="FF0000"/>
                </a:solidFill>
              </a:rPr>
              <a:t>20</a:t>
            </a:r>
          </a:p>
        </p:txBody>
      </p:sp>
      <p:sp>
        <p:nvSpPr>
          <p:cNvPr id="9" name="Rectangle 8"/>
          <p:cNvSpPr/>
          <p:nvPr/>
        </p:nvSpPr>
        <p:spPr>
          <a:xfrm>
            <a:off x="9416139" y="3288736"/>
            <a:ext cx="327334" cy="400110"/>
          </a:xfrm>
          <a:prstGeom prst="rect">
            <a:avLst/>
          </a:prstGeom>
        </p:spPr>
        <p:txBody>
          <a:bodyPr wrap="none">
            <a:spAutoFit/>
          </a:bodyPr>
          <a:lstStyle/>
          <a:p>
            <a:r>
              <a:rPr lang="da-DK" sz="2000" b="1" dirty="0">
                <a:solidFill>
                  <a:srgbClr val="FF0000"/>
                </a:solidFill>
              </a:rPr>
              <a:t>5</a:t>
            </a:r>
          </a:p>
        </p:txBody>
      </p:sp>
      <p:sp>
        <p:nvSpPr>
          <p:cNvPr id="10" name="Rectangle 9"/>
          <p:cNvSpPr/>
          <p:nvPr/>
        </p:nvSpPr>
        <p:spPr>
          <a:xfrm>
            <a:off x="10725793" y="1594847"/>
            <a:ext cx="327334" cy="400110"/>
          </a:xfrm>
          <a:prstGeom prst="rect">
            <a:avLst/>
          </a:prstGeom>
        </p:spPr>
        <p:txBody>
          <a:bodyPr wrap="none">
            <a:spAutoFit/>
          </a:bodyPr>
          <a:lstStyle/>
          <a:p>
            <a:r>
              <a:rPr lang="da-DK" sz="2000" b="1" dirty="0">
                <a:solidFill>
                  <a:srgbClr val="FF0000"/>
                </a:solidFill>
              </a:rPr>
              <a:t>5</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BF9ADCF-0824-4D87-EB62-64E19727586D}"/>
                  </a:ext>
                </a:extLst>
              </p14:cNvPr>
              <p14:cNvContentPartPr/>
              <p14:nvPr/>
            </p14:nvContentPartPr>
            <p14:xfrm>
              <a:off x="8782200" y="2844720"/>
              <a:ext cx="1702080" cy="1454760"/>
            </p14:xfrm>
          </p:contentPart>
        </mc:Choice>
        <mc:Fallback>
          <p:pic>
            <p:nvPicPr>
              <p:cNvPr id="5" name="Ink 4">
                <a:extLst>
                  <a:ext uri="{FF2B5EF4-FFF2-40B4-BE49-F238E27FC236}">
                    <a16:creationId xmlns:a16="http://schemas.microsoft.com/office/drawing/2014/main" id="{1BF9ADCF-0824-4D87-EB62-64E19727586D}"/>
                  </a:ext>
                </a:extLst>
              </p:cNvPr>
              <p:cNvPicPr/>
              <p:nvPr/>
            </p:nvPicPr>
            <p:blipFill>
              <a:blip r:embed="rId4"/>
              <a:stretch>
                <a:fillRect/>
              </a:stretch>
            </p:blipFill>
            <p:spPr>
              <a:xfrm>
                <a:off x="8772840" y="2835360"/>
                <a:ext cx="1720800" cy="1473480"/>
              </a:xfrm>
              <a:prstGeom prst="rect">
                <a:avLst/>
              </a:prstGeom>
            </p:spPr>
          </p:pic>
        </mc:Fallback>
      </mc:AlternateContent>
    </p:spTree>
    <p:extLst>
      <p:ext uri="{BB962C8B-B14F-4D97-AF65-F5344CB8AC3E}">
        <p14:creationId xmlns:p14="http://schemas.microsoft.com/office/powerpoint/2010/main" val="381525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14</a:t>
            </a:fld>
            <a:endParaRPr lang="en-US" dirty="0"/>
          </a:p>
        </p:txBody>
      </p:sp>
      <p:sp>
        <p:nvSpPr>
          <p:cNvPr id="3" name="Title 2"/>
          <p:cNvSpPr>
            <a:spLocks noGrp="1"/>
          </p:cNvSpPr>
          <p:nvPr>
            <p:ph type="title"/>
          </p:nvPr>
        </p:nvSpPr>
        <p:spPr>
          <a:xfrm>
            <a:off x="587374" y="370290"/>
            <a:ext cx="9355412" cy="1474385"/>
          </a:xfrm>
        </p:spPr>
        <p:txBody>
          <a:bodyPr/>
          <a:lstStyle/>
          <a:p>
            <a:r>
              <a:rPr lang="da-DK" dirty="0"/>
              <a:t>Repræsentation af </a:t>
            </a:r>
            <a:r>
              <a:rPr lang="da-DK" dirty="0" err="1"/>
              <a:t>Shortest</a:t>
            </a:r>
            <a:r>
              <a:rPr lang="da-DK" dirty="0"/>
              <a:t> Paths</a:t>
            </a:r>
          </a:p>
        </p:txBody>
      </p:sp>
      <p:sp>
        <p:nvSpPr>
          <p:cNvPr id="5" name="Rectangle 4">
            <a:extLst>
              <a:ext uri="{FF2B5EF4-FFF2-40B4-BE49-F238E27FC236}">
                <a16:creationId xmlns:a16="http://schemas.microsoft.com/office/drawing/2014/main" id="{ABA37B0F-154D-4801-8B65-F46982BC9871}"/>
              </a:ext>
            </a:extLst>
          </p:cNvPr>
          <p:cNvSpPr/>
          <p:nvPr/>
        </p:nvSpPr>
        <p:spPr>
          <a:xfrm>
            <a:off x="5165969" y="5814646"/>
            <a:ext cx="2047631" cy="1043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Text Placeholder 3"/>
          <p:cNvSpPr>
            <a:spLocks noGrp="1"/>
          </p:cNvSpPr>
          <p:nvPr>
            <p:ph type="body" sz="quarter" idx="12"/>
          </p:nvPr>
        </p:nvSpPr>
        <p:spPr>
          <a:xfrm>
            <a:off x="367862" y="1334814"/>
            <a:ext cx="10972025" cy="5286119"/>
          </a:xfrm>
        </p:spPr>
        <p:txBody>
          <a:bodyPr>
            <a:noAutofit/>
          </a:bodyPr>
          <a:lstStyle/>
          <a:p>
            <a:r>
              <a:rPr lang="da-DK" sz="2000" dirty="0"/>
              <a:t>Vi antager at </a:t>
            </a:r>
            <a:r>
              <a:rPr lang="da-DK" sz="2000" b="1" dirty="0"/>
              <a:t>(1)</a:t>
            </a:r>
            <a:r>
              <a:rPr lang="da-DK" sz="2000" dirty="0"/>
              <a:t> vi ikke har negative kredse,</a:t>
            </a:r>
            <a:br>
              <a:rPr lang="da-DK" sz="2000" dirty="0"/>
            </a:br>
            <a:r>
              <a:rPr lang="da-DK" sz="2000" dirty="0"/>
              <a:t>dermed også at </a:t>
            </a:r>
            <a:r>
              <a:rPr lang="da-DK" sz="2000" b="1" dirty="0"/>
              <a:t>(2)</a:t>
            </a:r>
            <a:r>
              <a:rPr lang="da-DK" sz="2000" dirty="0"/>
              <a:t> alle vejer vi finder ikke har kredse</a:t>
            </a:r>
          </a:p>
          <a:p>
            <a:r>
              <a:rPr lang="da-DK" sz="2000" dirty="0"/>
              <a:t>Som i </a:t>
            </a:r>
            <a:r>
              <a:rPr lang="da-DK" sz="2000" b="1" dirty="0"/>
              <a:t>BFS</a:t>
            </a:r>
            <a:r>
              <a:rPr lang="da-DK" sz="2000" dirty="0"/>
              <a:t>, bruger vi attributtet </a:t>
            </a:r>
            <a:r>
              <a:rPr lang="el-GR" sz="2000" b="1" dirty="0"/>
              <a:t>π</a:t>
            </a:r>
            <a:r>
              <a:rPr lang="el-GR" sz="2000" i="1" dirty="0"/>
              <a:t> </a:t>
            </a:r>
            <a:r>
              <a:rPr lang="da-DK" sz="2000" i="1" dirty="0"/>
              <a:t>(</a:t>
            </a:r>
            <a:r>
              <a:rPr lang="da-DK" sz="2000" i="1" dirty="0" err="1"/>
              <a:t>predecessor</a:t>
            </a:r>
            <a:r>
              <a:rPr lang="da-DK" sz="2000" i="1" dirty="0"/>
              <a:t>)</a:t>
            </a:r>
            <a:r>
              <a:rPr lang="da-DK" sz="2000" dirty="0"/>
              <a:t>, og </a:t>
            </a:r>
            <a:r>
              <a:rPr lang="da-DK" sz="2000" b="1" dirty="0"/>
              <a:t>d</a:t>
            </a:r>
            <a:r>
              <a:rPr lang="da-DK" sz="2000" dirty="0"/>
              <a:t> </a:t>
            </a:r>
            <a:r>
              <a:rPr lang="da-DK" sz="2000" i="1" dirty="0"/>
              <a:t>(afstand)</a:t>
            </a:r>
            <a:br>
              <a:rPr lang="da-DK" sz="2000" i="1" dirty="0"/>
            </a:br>
            <a:r>
              <a:rPr lang="da-DK" sz="2000" dirty="0"/>
              <a:t>for at finde den korteste vej fra </a:t>
            </a:r>
            <a:r>
              <a:rPr lang="da-DK" sz="2000" b="1" dirty="0"/>
              <a:t>s</a:t>
            </a:r>
            <a:r>
              <a:rPr lang="da-DK" sz="2000" dirty="0"/>
              <a:t> til alle andre knuder</a:t>
            </a:r>
          </a:p>
          <a:p>
            <a:r>
              <a:rPr lang="da-DK" sz="2000" dirty="0"/>
              <a:t>Vi opdaterer kontinuerligt en </a:t>
            </a:r>
            <a:r>
              <a:rPr lang="da-DK" sz="2000" b="1" dirty="0" err="1"/>
              <a:t>predecessor</a:t>
            </a:r>
            <a:r>
              <a:rPr lang="da-DK" sz="2000" b="1" dirty="0"/>
              <a:t> </a:t>
            </a:r>
            <a:r>
              <a:rPr lang="da-DK" sz="2000" b="1" dirty="0" err="1"/>
              <a:t>subgraph</a:t>
            </a:r>
            <a:r>
              <a:rPr lang="da-DK" sz="2000" dirty="0"/>
              <a:t>, </a:t>
            </a:r>
            <a:r>
              <a:rPr lang="da-DK" sz="2000" b="1" dirty="0"/>
              <a:t>G</a:t>
            </a:r>
            <a:r>
              <a:rPr lang="el-GR" sz="2000" b="1" baseline="-25000" dirty="0"/>
              <a:t>π</a:t>
            </a:r>
            <a:r>
              <a:rPr lang="el-GR" sz="2000" b="1" dirty="0"/>
              <a:t> = (</a:t>
            </a:r>
            <a:r>
              <a:rPr lang="da-DK" sz="2000" b="1" dirty="0"/>
              <a:t>V</a:t>
            </a:r>
            <a:r>
              <a:rPr lang="el-GR" sz="2000" b="1" baseline="-25000" dirty="0"/>
              <a:t>π</a:t>
            </a:r>
            <a:r>
              <a:rPr lang="da-DK" sz="2000" b="1" baseline="-25000" dirty="0"/>
              <a:t> </a:t>
            </a:r>
            <a:r>
              <a:rPr lang="el-GR" sz="2000" b="1" dirty="0"/>
              <a:t>, </a:t>
            </a:r>
            <a:r>
              <a:rPr lang="da-DK" sz="2000" b="1" dirty="0"/>
              <a:t>E</a:t>
            </a:r>
            <a:r>
              <a:rPr lang="el-GR" sz="2000" b="1" baseline="-25000" dirty="0"/>
              <a:t>π</a:t>
            </a:r>
            <a:r>
              <a:rPr lang="el-GR" sz="2000" b="1" dirty="0"/>
              <a:t>)</a:t>
            </a:r>
            <a:r>
              <a:rPr lang="da-DK" sz="2000" dirty="0"/>
              <a:t>, der</a:t>
            </a:r>
          </a:p>
          <a:p>
            <a:pPr lvl="1"/>
            <a:r>
              <a:rPr lang="da-DK" sz="2400" dirty="0"/>
              <a:t>V</a:t>
            </a:r>
            <a:r>
              <a:rPr lang="el-GR" sz="2400" baseline="-25000" dirty="0"/>
              <a:t>π</a:t>
            </a:r>
            <a:r>
              <a:rPr lang="el-GR" sz="2400" dirty="0"/>
              <a:t> = {</a:t>
            </a:r>
            <a:r>
              <a:rPr lang="da-DK" sz="2400" dirty="0"/>
              <a:t>v ∈ V: v.</a:t>
            </a:r>
            <a:r>
              <a:rPr lang="el-GR" sz="2400" dirty="0"/>
              <a:t>π ≠ </a:t>
            </a:r>
            <a:r>
              <a:rPr lang="da-DK" sz="2400" dirty="0"/>
              <a:t>Nil} </a:t>
            </a:r>
            <a:r>
              <a:rPr lang="da-DK" sz="2800" dirty="0"/>
              <a:t>∪</a:t>
            </a:r>
            <a:r>
              <a:rPr lang="da-DK" sz="2400" dirty="0"/>
              <a:t> {s} </a:t>
            </a:r>
          </a:p>
          <a:p>
            <a:pPr lvl="1"/>
            <a:r>
              <a:rPr lang="da-DK" sz="2400" dirty="0"/>
              <a:t>E</a:t>
            </a:r>
            <a:r>
              <a:rPr lang="el-GR" sz="2400" baseline="-25000" dirty="0"/>
              <a:t>π</a:t>
            </a:r>
            <a:r>
              <a:rPr lang="el-GR" sz="2400" dirty="0"/>
              <a:t> = {(</a:t>
            </a:r>
            <a:r>
              <a:rPr lang="da-DK" sz="2400" dirty="0"/>
              <a:t>v</a:t>
            </a:r>
            <a:r>
              <a:rPr lang="el-GR" sz="2400" baseline="-25000" dirty="0"/>
              <a:t>π</a:t>
            </a:r>
            <a:r>
              <a:rPr lang="el-GR" sz="2400" dirty="0"/>
              <a:t>, </a:t>
            </a:r>
            <a:r>
              <a:rPr lang="da-DK" sz="2400" dirty="0"/>
              <a:t>v) ∈ E: v ∈ V</a:t>
            </a:r>
            <a:r>
              <a:rPr lang="el-GR" sz="2400" baseline="-25000" dirty="0"/>
              <a:t> π </a:t>
            </a:r>
            <a:r>
              <a:rPr lang="el-GR" sz="2400" dirty="0"/>
              <a:t>∖</a:t>
            </a:r>
            <a:r>
              <a:rPr lang="da-DK" sz="2400" dirty="0"/>
              <a:t> </a:t>
            </a:r>
            <a:r>
              <a:rPr lang="el-GR" sz="2400" dirty="0"/>
              <a:t>{</a:t>
            </a:r>
            <a:r>
              <a:rPr lang="da-DK" sz="2400" dirty="0"/>
              <a:t>s}} </a:t>
            </a:r>
          </a:p>
          <a:p>
            <a:r>
              <a:rPr lang="da-DK" sz="2000" dirty="0"/>
              <a:t>Når vi </a:t>
            </a:r>
            <a:r>
              <a:rPr lang="da-DK" sz="2000" dirty="0" err="1"/>
              <a:t>terminerer</a:t>
            </a:r>
            <a:r>
              <a:rPr lang="da-DK" sz="2000" dirty="0"/>
              <a:t>, har vi et </a:t>
            </a:r>
            <a:r>
              <a:rPr lang="da-DK" sz="2000" b="1" dirty="0" err="1"/>
              <a:t>shortest-path</a:t>
            </a:r>
            <a:r>
              <a:rPr lang="da-DK" sz="2000" b="1" dirty="0"/>
              <a:t> </a:t>
            </a:r>
            <a:r>
              <a:rPr lang="da-DK" sz="2000" b="1" dirty="0" err="1"/>
              <a:t>tree</a:t>
            </a:r>
            <a:r>
              <a:rPr lang="da-DK" sz="2000" dirty="0"/>
              <a:t> med rod i </a:t>
            </a:r>
            <a:r>
              <a:rPr lang="da-DK" sz="2000" b="1" dirty="0"/>
              <a:t>s</a:t>
            </a:r>
            <a:r>
              <a:rPr lang="da-DK" sz="2000" dirty="0"/>
              <a:t>:</a:t>
            </a:r>
          </a:p>
          <a:p>
            <a:pPr lvl="1"/>
            <a:r>
              <a:rPr lang="da-DK" sz="1800" b="1" dirty="0"/>
              <a:t>V</a:t>
            </a:r>
            <a:r>
              <a:rPr lang="el-GR" sz="1800" b="1" baseline="-25000" dirty="0"/>
              <a:t>π</a:t>
            </a:r>
            <a:r>
              <a:rPr lang="da-DK" sz="1800" i="1" dirty="0"/>
              <a:t> </a:t>
            </a:r>
            <a:r>
              <a:rPr lang="da-DK" sz="1800" dirty="0"/>
              <a:t>er de knuder vi kan nå fra </a:t>
            </a:r>
            <a:r>
              <a:rPr lang="da-DK" sz="1800" b="1" dirty="0"/>
              <a:t>s</a:t>
            </a:r>
          </a:p>
          <a:p>
            <a:pPr lvl="1"/>
            <a:r>
              <a:rPr lang="da-DK" sz="1800" b="1" dirty="0"/>
              <a:t>G</a:t>
            </a:r>
            <a:r>
              <a:rPr lang="el-GR" sz="1800" b="1" baseline="-25000" dirty="0"/>
              <a:t>π</a:t>
            </a:r>
            <a:r>
              <a:rPr lang="da-DK" sz="1800" i="1" dirty="0"/>
              <a:t> </a:t>
            </a:r>
            <a:r>
              <a:rPr lang="da-DK" sz="1800" dirty="0"/>
              <a:t>giver træet med rod s (altså ingen kredse)</a:t>
            </a:r>
          </a:p>
          <a:p>
            <a:pPr lvl="1"/>
            <a:r>
              <a:rPr lang="da-DK" sz="1800" dirty="0"/>
              <a:t>For alle </a:t>
            </a:r>
            <a:r>
              <a:rPr lang="da-DK" sz="1800" i="1" dirty="0"/>
              <a:t>v </a:t>
            </a:r>
            <a:r>
              <a:rPr lang="da-DK" sz="1800" dirty="0"/>
              <a:t>∈ </a:t>
            </a:r>
            <a:r>
              <a:rPr lang="da-DK" sz="1800" i="1" dirty="0"/>
              <a:t>V</a:t>
            </a:r>
            <a:r>
              <a:rPr lang="el-GR" sz="1800" baseline="-25000" dirty="0"/>
              <a:t> π</a:t>
            </a:r>
            <a:r>
              <a:rPr lang="da-DK" sz="1800" i="1" dirty="0"/>
              <a:t> </a:t>
            </a:r>
            <a:r>
              <a:rPr lang="da-DK" sz="1800" dirty="0"/>
              <a:t>er den unikke vej fra </a:t>
            </a:r>
            <a:r>
              <a:rPr lang="da-DK" sz="1800" b="1" dirty="0"/>
              <a:t>s</a:t>
            </a:r>
            <a:r>
              <a:rPr lang="da-DK" sz="1800" dirty="0"/>
              <a:t> til </a:t>
            </a:r>
            <a:r>
              <a:rPr lang="da-DK" sz="1800" b="1" dirty="0"/>
              <a:t>v</a:t>
            </a:r>
            <a:r>
              <a:rPr lang="da-DK" sz="1800" dirty="0"/>
              <a:t> i </a:t>
            </a:r>
            <a:r>
              <a:rPr lang="da-DK" sz="1800" b="1" i="1" dirty="0"/>
              <a:t>G</a:t>
            </a:r>
            <a:r>
              <a:rPr lang="el-GR" sz="1800" b="1" baseline="-25000" dirty="0"/>
              <a:t> π</a:t>
            </a:r>
            <a:r>
              <a:rPr lang="da-DK" sz="1800" b="1" i="1" dirty="0"/>
              <a:t>,</a:t>
            </a:r>
            <a:br>
              <a:rPr lang="da-DK" sz="1800" i="1" dirty="0"/>
            </a:br>
            <a:r>
              <a:rPr lang="da-DK" sz="1800" i="1" dirty="0"/>
              <a:t> </a:t>
            </a:r>
            <a:r>
              <a:rPr lang="da-DK" sz="1800" dirty="0"/>
              <a:t>den korteste vej fra </a:t>
            </a:r>
            <a:r>
              <a:rPr lang="da-DK" sz="1800" b="1" dirty="0"/>
              <a:t>s</a:t>
            </a:r>
            <a:r>
              <a:rPr lang="da-DK" sz="1800" dirty="0"/>
              <a:t> til </a:t>
            </a:r>
            <a:r>
              <a:rPr lang="da-DK" sz="1800" b="1" dirty="0"/>
              <a:t>v</a:t>
            </a:r>
            <a:r>
              <a:rPr lang="da-DK" sz="1800" dirty="0"/>
              <a:t> i </a:t>
            </a:r>
            <a:r>
              <a:rPr lang="da-DK" sz="1800" b="1" dirty="0"/>
              <a:t>G, </a:t>
            </a:r>
            <a:r>
              <a:rPr lang="da-DK" sz="1600" b="1" dirty="0"/>
              <a:t>med hensyn til vægtfunktionen w</a:t>
            </a:r>
            <a:endParaRPr lang="da-DK" sz="1600" dirty="0"/>
          </a:p>
        </p:txBody>
      </p:sp>
    </p:spTree>
    <p:extLst>
      <p:ext uri="{BB962C8B-B14F-4D97-AF65-F5344CB8AC3E}">
        <p14:creationId xmlns:p14="http://schemas.microsoft.com/office/powerpoint/2010/main" val="119728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15</a:t>
            </a:fld>
            <a:endParaRPr lang="en-US" dirty="0"/>
          </a:p>
        </p:txBody>
      </p:sp>
      <p:sp>
        <p:nvSpPr>
          <p:cNvPr id="3" name="Title 2"/>
          <p:cNvSpPr>
            <a:spLocks noGrp="1"/>
          </p:cNvSpPr>
          <p:nvPr>
            <p:ph type="title"/>
          </p:nvPr>
        </p:nvSpPr>
        <p:spPr/>
        <p:txBody>
          <a:bodyPr/>
          <a:lstStyle/>
          <a:p>
            <a:endParaRPr lang="da-DK"/>
          </a:p>
        </p:txBody>
      </p:sp>
      <p:sp>
        <p:nvSpPr>
          <p:cNvPr id="4" name="Text Placeholder 3"/>
          <p:cNvSpPr>
            <a:spLocks noGrp="1"/>
          </p:cNvSpPr>
          <p:nvPr>
            <p:ph type="body" sz="quarter" idx="12"/>
          </p:nvPr>
        </p:nvSpPr>
        <p:spPr/>
        <p:txBody>
          <a:bodyPr/>
          <a:lstStyle/>
          <a:p>
            <a:endParaRPr lang="da-DK"/>
          </a:p>
        </p:txBody>
      </p:sp>
      <p:pic>
        <p:nvPicPr>
          <p:cNvPr id="5" name="Picture 2" descr="Learn Graph algorithms with C++ 2019 Predecessor sub graphs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500" y="370290"/>
            <a:ext cx="11378261" cy="64002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66933" y="820387"/>
            <a:ext cx="4972954" cy="5580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Text Placeholder 3">
            <a:extLst>
              <a:ext uri="{FF2B5EF4-FFF2-40B4-BE49-F238E27FC236}">
                <a16:creationId xmlns:a16="http://schemas.microsoft.com/office/drawing/2014/main" id="{4E4547DD-B9C4-4020-9AC8-CF5A12E45DC8}"/>
              </a:ext>
            </a:extLst>
          </p:cNvPr>
          <p:cNvSpPr txBox="1">
            <a:spLocks/>
          </p:cNvSpPr>
          <p:nvPr/>
        </p:nvSpPr>
        <p:spPr>
          <a:xfrm>
            <a:off x="2116845" y="906676"/>
            <a:ext cx="3396093" cy="38687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1800" b="1" dirty="0"/>
              <a:t>Graf</a:t>
            </a:r>
          </a:p>
        </p:txBody>
      </p:sp>
      <p:sp>
        <p:nvSpPr>
          <p:cNvPr id="10" name="Text Placeholder 3">
            <a:extLst>
              <a:ext uri="{FF2B5EF4-FFF2-40B4-BE49-F238E27FC236}">
                <a16:creationId xmlns:a16="http://schemas.microsoft.com/office/drawing/2014/main" id="{72417932-455F-41F2-9F86-9EE72FA22CD0}"/>
              </a:ext>
            </a:extLst>
          </p:cNvPr>
          <p:cNvSpPr txBox="1">
            <a:spLocks/>
          </p:cNvSpPr>
          <p:nvPr/>
        </p:nvSpPr>
        <p:spPr>
          <a:xfrm>
            <a:off x="7155363" y="906676"/>
            <a:ext cx="3396093" cy="38687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1800" b="1" dirty="0" err="1"/>
              <a:t>Predecessor</a:t>
            </a:r>
            <a:r>
              <a:rPr lang="da-DK" sz="1800" b="1" dirty="0"/>
              <a:t> </a:t>
            </a:r>
            <a:r>
              <a:rPr lang="da-DK" sz="1800" b="1" dirty="0" err="1"/>
              <a:t>Subgraph</a:t>
            </a:r>
            <a:endParaRPr lang="da-DK" sz="1800" b="1" dirty="0"/>
          </a:p>
        </p:txBody>
      </p:sp>
    </p:spTree>
    <p:extLst>
      <p:ext uri="{BB962C8B-B14F-4D97-AF65-F5344CB8AC3E}">
        <p14:creationId xmlns:p14="http://schemas.microsoft.com/office/powerpoint/2010/main" val="3729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16</a:t>
            </a:fld>
            <a:endParaRPr lang="en-US" dirty="0"/>
          </a:p>
        </p:txBody>
      </p:sp>
      <p:sp>
        <p:nvSpPr>
          <p:cNvPr id="3" name="Title 2"/>
          <p:cNvSpPr>
            <a:spLocks noGrp="1"/>
          </p:cNvSpPr>
          <p:nvPr>
            <p:ph type="title"/>
          </p:nvPr>
        </p:nvSpPr>
        <p:spPr/>
        <p:txBody>
          <a:bodyPr/>
          <a:lstStyle/>
          <a:p>
            <a:r>
              <a:rPr lang="da-DK" dirty="0" err="1"/>
              <a:t>Relaxation</a:t>
            </a:r>
            <a:r>
              <a:rPr lang="da-DK" dirty="0"/>
              <a:t> (1)</a:t>
            </a:r>
          </a:p>
        </p:txBody>
      </p:sp>
      <p:sp>
        <p:nvSpPr>
          <p:cNvPr id="4" name="Text Placeholder 3"/>
          <p:cNvSpPr>
            <a:spLocks noGrp="1"/>
          </p:cNvSpPr>
          <p:nvPr>
            <p:ph type="body" sz="quarter" idx="12"/>
          </p:nvPr>
        </p:nvSpPr>
        <p:spPr>
          <a:xfrm>
            <a:off x="587375" y="1424539"/>
            <a:ext cx="10752512" cy="2309261"/>
          </a:xfrm>
        </p:spPr>
        <p:txBody>
          <a:bodyPr>
            <a:noAutofit/>
          </a:bodyPr>
          <a:lstStyle/>
          <a:p>
            <a:r>
              <a:rPr lang="da-DK" sz="2000" dirty="0"/>
              <a:t>Vi bruger en teknik der heder </a:t>
            </a:r>
            <a:r>
              <a:rPr lang="da-DK" sz="2000" b="1" dirty="0" err="1"/>
              <a:t>relaxation</a:t>
            </a:r>
            <a:r>
              <a:rPr lang="da-DK" sz="2000" b="1" dirty="0"/>
              <a:t>, </a:t>
            </a:r>
            <a:r>
              <a:rPr lang="da-DK" sz="2000" dirty="0"/>
              <a:t>i Bellman-Ford og i </a:t>
            </a:r>
            <a:r>
              <a:rPr lang="da-DK" sz="2000" dirty="0" err="1"/>
              <a:t>Dijkstra’s</a:t>
            </a:r>
            <a:r>
              <a:rPr lang="da-DK" sz="2000" dirty="0"/>
              <a:t> algoritme</a:t>
            </a:r>
          </a:p>
          <a:p>
            <a:r>
              <a:rPr lang="da-DK" sz="2000" dirty="0"/>
              <a:t>For hver knude </a:t>
            </a:r>
            <a:r>
              <a:rPr lang="da-DK" sz="2000" i="1" dirty="0"/>
              <a:t>v </a:t>
            </a:r>
            <a:r>
              <a:rPr lang="da-DK" sz="2000" dirty="0"/>
              <a:t>∈ </a:t>
            </a:r>
            <a:r>
              <a:rPr lang="da-DK" sz="2000" i="1" dirty="0"/>
              <a:t>V, </a:t>
            </a:r>
            <a:r>
              <a:rPr lang="da-DK" sz="2000" dirty="0"/>
              <a:t>opretholder vi et attribut </a:t>
            </a:r>
            <a:r>
              <a:rPr lang="da-DK" sz="2000" dirty="0" err="1"/>
              <a:t>v.d</a:t>
            </a:r>
            <a:r>
              <a:rPr lang="da-DK" sz="2000" dirty="0"/>
              <a:t>, der repræsenterer </a:t>
            </a:r>
            <a:br>
              <a:rPr lang="da-DK" sz="2000" dirty="0"/>
            </a:br>
            <a:r>
              <a:rPr lang="da-DK" sz="2000" dirty="0"/>
              <a:t>et </a:t>
            </a:r>
            <a:r>
              <a:rPr lang="da-DK" sz="2000" b="1" dirty="0" err="1"/>
              <a:t>shortest-path</a:t>
            </a:r>
            <a:r>
              <a:rPr lang="da-DK" sz="2000" b="1" dirty="0"/>
              <a:t> estimat</a:t>
            </a:r>
            <a:r>
              <a:rPr lang="da-DK" sz="2000" dirty="0"/>
              <a:t> fra </a:t>
            </a:r>
            <a:r>
              <a:rPr lang="da-DK" sz="2000" b="1" dirty="0"/>
              <a:t>s</a:t>
            </a:r>
            <a:r>
              <a:rPr lang="da-DK" sz="2000" dirty="0"/>
              <a:t> til </a:t>
            </a:r>
            <a:r>
              <a:rPr lang="da-DK" sz="2000" b="1" dirty="0"/>
              <a:t>v</a:t>
            </a:r>
          </a:p>
          <a:p>
            <a:r>
              <a:rPr lang="da-DK" sz="2000" b="1" dirty="0" err="1"/>
              <a:t>v.d</a:t>
            </a:r>
            <a:r>
              <a:rPr lang="da-DK" sz="2000" b="1" dirty="0"/>
              <a:t> = afstand fra v til source</a:t>
            </a:r>
            <a:endParaRPr lang="da-DK" sz="2000" dirty="0"/>
          </a:p>
          <a:p>
            <a:r>
              <a:rPr lang="da-DK" sz="2000" dirty="0"/>
              <a:t>Altså en øvre grænse for den korteste vej fra kilden </a:t>
            </a:r>
            <a:r>
              <a:rPr lang="da-DK" sz="2000" b="1" dirty="0"/>
              <a:t>s</a:t>
            </a:r>
            <a:r>
              <a:rPr lang="da-DK" sz="2000" dirty="0"/>
              <a:t> til knuden </a:t>
            </a:r>
            <a:r>
              <a:rPr lang="da-DK" sz="2000" b="1" dirty="0"/>
              <a:t>v</a:t>
            </a:r>
            <a:endParaRPr lang="da-DK" sz="2000" dirty="0"/>
          </a:p>
        </p:txBody>
      </p:sp>
      <p:pic>
        <p:nvPicPr>
          <p:cNvPr id="5" name="Picture 4"/>
          <p:cNvPicPr>
            <a:picLocks noChangeAspect="1"/>
          </p:cNvPicPr>
          <p:nvPr/>
        </p:nvPicPr>
        <p:blipFill>
          <a:blip r:embed="rId2"/>
          <a:stretch>
            <a:fillRect/>
          </a:stretch>
        </p:blipFill>
        <p:spPr>
          <a:xfrm>
            <a:off x="1257469" y="3733800"/>
            <a:ext cx="5931789" cy="2579039"/>
          </a:xfrm>
          <a:prstGeom prst="rect">
            <a:avLst/>
          </a:prstGeom>
        </p:spPr>
      </p:pic>
      <p:sp>
        <p:nvSpPr>
          <p:cNvPr id="6" name="Text Placeholder 3"/>
          <p:cNvSpPr txBox="1">
            <a:spLocks/>
          </p:cNvSpPr>
          <p:nvPr/>
        </p:nvSpPr>
        <p:spPr>
          <a:xfrm>
            <a:off x="5963631" y="4978750"/>
            <a:ext cx="3396093" cy="38687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1800" b="1" dirty="0"/>
              <a:t>Initialiseres for hver knude</a:t>
            </a:r>
          </a:p>
        </p:txBody>
      </p:sp>
    </p:spTree>
    <p:extLst>
      <p:ext uri="{BB962C8B-B14F-4D97-AF65-F5344CB8AC3E}">
        <p14:creationId xmlns:p14="http://schemas.microsoft.com/office/powerpoint/2010/main" val="160477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17</a:t>
            </a:fld>
            <a:endParaRPr lang="en-US" dirty="0"/>
          </a:p>
        </p:txBody>
      </p:sp>
      <p:sp>
        <p:nvSpPr>
          <p:cNvPr id="3" name="Title 2"/>
          <p:cNvSpPr>
            <a:spLocks noGrp="1"/>
          </p:cNvSpPr>
          <p:nvPr>
            <p:ph type="title"/>
          </p:nvPr>
        </p:nvSpPr>
        <p:spPr/>
        <p:txBody>
          <a:bodyPr/>
          <a:lstStyle/>
          <a:p>
            <a:r>
              <a:rPr lang="da-DK" dirty="0" err="1"/>
              <a:t>Relaxation</a:t>
            </a:r>
            <a:r>
              <a:rPr lang="da-DK" dirty="0"/>
              <a:t> (2)</a:t>
            </a:r>
          </a:p>
        </p:txBody>
      </p:sp>
      <p:sp>
        <p:nvSpPr>
          <p:cNvPr id="4" name="Text Placeholder 3"/>
          <p:cNvSpPr>
            <a:spLocks noGrp="1"/>
          </p:cNvSpPr>
          <p:nvPr>
            <p:ph type="body" sz="quarter" idx="12"/>
          </p:nvPr>
        </p:nvSpPr>
        <p:spPr/>
        <p:txBody>
          <a:bodyPr>
            <a:normAutofit/>
          </a:bodyPr>
          <a:lstStyle/>
          <a:p>
            <a:r>
              <a:rPr lang="da-DK" sz="2400" dirty="0"/>
              <a:t>Efter </a:t>
            </a:r>
            <a:r>
              <a:rPr lang="da-DK" sz="2400" dirty="0" err="1"/>
              <a:t>initialisering</a:t>
            </a:r>
            <a:r>
              <a:rPr lang="da-DK" sz="2400" dirty="0"/>
              <a:t>, vil vi forbedre våre estimater</a:t>
            </a:r>
          </a:p>
          <a:p>
            <a:r>
              <a:rPr lang="da-DK" sz="2400" dirty="0"/>
              <a:t>Dette gør vi gennem at ”</a:t>
            </a:r>
            <a:r>
              <a:rPr lang="da-DK" sz="2400" b="1" dirty="0" err="1"/>
              <a:t>relaxe</a:t>
            </a:r>
            <a:r>
              <a:rPr lang="da-DK" sz="2400" dirty="0"/>
              <a:t>” kanterne (</a:t>
            </a:r>
            <a:r>
              <a:rPr lang="da-DK" sz="2400" i="1" dirty="0"/>
              <a:t>u</a:t>
            </a:r>
            <a:r>
              <a:rPr lang="da-DK" sz="2400" dirty="0"/>
              <a:t>, </a:t>
            </a:r>
            <a:r>
              <a:rPr lang="da-DK" sz="2400" i="1" dirty="0"/>
              <a:t>v</a:t>
            </a:r>
            <a:r>
              <a:rPr lang="da-DK" sz="2400" dirty="0"/>
              <a:t>) ∈ </a:t>
            </a:r>
            <a:r>
              <a:rPr lang="da-DK" sz="2400" i="1" dirty="0"/>
              <a:t>E </a:t>
            </a:r>
            <a:endParaRPr lang="da-DK" sz="2400" dirty="0"/>
          </a:p>
        </p:txBody>
      </p:sp>
      <p:pic>
        <p:nvPicPr>
          <p:cNvPr id="5" name="Picture 4"/>
          <p:cNvPicPr>
            <a:picLocks noChangeAspect="1"/>
          </p:cNvPicPr>
          <p:nvPr/>
        </p:nvPicPr>
        <p:blipFill>
          <a:blip r:embed="rId2"/>
          <a:stretch>
            <a:fillRect/>
          </a:stretch>
        </p:blipFill>
        <p:spPr>
          <a:xfrm>
            <a:off x="808567" y="3431381"/>
            <a:ext cx="7567880" cy="3138752"/>
          </a:xfrm>
          <a:prstGeom prst="rect">
            <a:avLst/>
          </a:prstGeom>
        </p:spPr>
      </p:pic>
      <p:pic>
        <p:nvPicPr>
          <p:cNvPr id="6" name="Picture 5"/>
          <p:cNvPicPr>
            <a:picLocks noChangeAspect="1"/>
          </p:cNvPicPr>
          <p:nvPr/>
        </p:nvPicPr>
        <p:blipFill>
          <a:blip r:embed="rId3"/>
          <a:stretch>
            <a:fillRect/>
          </a:stretch>
        </p:blipFill>
        <p:spPr>
          <a:xfrm>
            <a:off x="8400109" y="220133"/>
            <a:ext cx="3325524" cy="3246968"/>
          </a:xfrm>
          <a:prstGeom prst="rect">
            <a:avLst/>
          </a:prstGeom>
        </p:spPr>
      </p:pic>
      <p:pic>
        <p:nvPicPr>
          <p:cNvPr id="7" name="Picture 6"/>
          <p:cNvPicPr>
            <a:picLocks noChangeAspect="1"/>
          </p:cNvPicPr>
          <p:nvPr/>
        </p:nvPicPr>
        <p:blipFill>
          <a:blip r:embed="rId4"/>
          <a:stretch>
            <a:fillRect/>
          </a:stretch>
        </p:blipFill>
        <p:spPr>
          <a:xfrm>
            <a:off x="8595527" y="3575187"/>
            <a:ext cx="3130106" cy="3291313"/>
          </a:xfrm>
          <a:prstGeom prst="rect">
            <a:avLst/>
          </a:prstGeom>
        </p:spPr>
      </p:pic>
      <p:sp>
        <p:nvSpPr>
          <p:cNvPr id="8" name="Text Placeholder 3"/>
          <p:cNvSpPr txBox="1">
            <a:spLocks/>
          </p:cNvSpPr>
          <p:nvPr/>
        </p:nvSpPr>
        <p:spPr>
          <a:xfrm>
            <a:off x="5719611" y="590701"/>
            <a:ext cx="2330651" cy="877881"/>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5"/>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5"/>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6"/>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6"/>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6"/>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1800" b="1" dirty="0" err="1"/>
              <a:t>v.d</a:t>
            </a:r>
            <a:r>
              <a:rPr lang="da-DK" sz="1800" b="1" dirty="0"/>
              <a:t> står i knuden</a:t>
            </a:r>
          </a:p>
          <a:p>
            <a:pPr>
              <a:buFont typeface="Arial" panose="020B0604020202020204" pitchFamily="34" charset="0"/>
              <a:buChar char="•"/>
            </a:pPr>
            <a:r>
              <a:rPr lang="da-DK" sz="1800" b="1" dirty="0"/>
              <a:t>w står på kanten</a:t>
            </a:r>
          </a:p>
        </p:txBody>
      </p:sp>
    </p:spTree>
    <p:extLst>
      <p:ext uri="{BB962C8B-B14F-4D97-AF65-F5344CB8AC3E}">
        <p14:creationId xmlns:p14="http://schemas.microsoft.com/office/powerpoint/2010/main" val="383190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18</a:t>
            </a:fld>
            <a:endParaRPr lang="en-US" dirty="0"/>
          </a:p>
        </p:txBody>
      </p:sp>
      <p:sp>
        <p:nvSpPr>
          <p:cNvPr id="3" name="Title 2"/>
          <p:cNvSpPr>
            <a:spLocks noGrp="1"/>
          </p:cNvSpPr>
          <p:nvPr>
            <p:ph type="title"/>
          </p:nvPr>
        </p:nvSpPr>
        <p:spPr/>
        <p:txBody>
          <a:bodyPr/>
          <a:lstStyle/>
          <a:p>
            <a:r>
              <a:rPr lang="da-DK" dirty="0"/>
              <a:t>Egenskaber af </a:t>
            </a:r>
            <a:r>
              <a:rPr lang="da-DK" dirty="0" err="1"/>
              <a:t>Relaxation</a:t>
            </a:r>
            <a:endParaRPr lang="da-DK" dirty="0"/>
          </a:p>
        </p:txBody>
      </p:sp>
      <p:sp>
        <p:nvSpPr>
          <p:cNvPr id="4" name="Text Placeholder 3"/>
          <p:cNvSpPr>
            <a:spLocks noGrp="1"/>
          </p:cNvSpPr>
          <p:nvPr>
            <p:ph type="body" sz="quarter" idx="12"/>
          </p:nvPr>
        </p:nvSpPr>
        <p:spPr/>
        <p:txBody>
          <a:bodyPr/>
          <a:lstStyle/>
          <a:p>
            <a:r>
              <a:rPr lang="da-DK" dirty="0"/>
              <a:t>Lemma 24.10-24.11 + </a:t>
            </a:r>
            <a:r>
              <a:rPr lang="da-DK" dirty="0" err="1"/>
              <a:t>Corollary</a:t>
            </a:r>
            <a:r>
              <a:rPr lang="da-DK" dirty="0"/>
              <a:t> 24.12 + Lemma 24.14, 24.15, 24.17 i </a:t>
            </a:r>
            <a:r>
              <a:rPr lang="da-DK" b="1" dirty="0"/>
              <a:t>CLRS</a:t>
            </a:r>
          </a:p>
          <a:p>
            <a:r>
              <a:rPr lang="da-DK" b="1" dirty="0"/>
              <a:t>Sammenlign med Optimal Understruktur</a:t>
            </a:r>
            <a:endParaRPr lang="da-DK" dirty="0"/>
          </a:p>
        </p:txBody>
      </p:sp>
      <p:pic>
        <p:nvPicPr>
          <p:cNvPr id="5" name="Picture 2" descr="Faculty Blogs ::"/>
          <p:cNvPicPr>
            <a:picLocks noChangeAspect="1" noChangeArrowheads="1"/>
          </p:cNvPicPr>
          <p:nvPr/>
        </p:nvPicPr>
        <p:blipFill rotWithShape="1">
          <a:blip r:embed="rId2">
            <a:extLst>
              <a:ext uri="{28A0092B-C50C-407E-A947-70E740481C1C}">
                <a14:useLocalDpi xmlns:a14="http://schemas.microsoft.com/office/drawing/2010/main" val="0"/>
              </a:ext>
            </a:extLst>
          </a:blip>
          <a:srcRect b="34901"/>
          <a:stretch/>
        </p:blipFill>
        <p:spPr bwMode="auto">
          <a:xfrm>
            <a:off x="1273539" y="3610544"/>
            <a:ext cx="10066348" cy="23339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689273" y="100627"/>
            <a:ext cx="4471114" cy="1854379"/>
          </a:xfrm>
          <a:prstGeom prst="rect">
            <a:avLst/>
          </a:prstGeom>
        </p:spPr>
      </p:pic>
    </p:spTree>
    <p:extLst>
      <p:ext uri="{BB962C8B-B14F-4D97-AF65-F5344CB8AC3E}">
        <p14:creationId xmlns:p14="http://schemas.microsoft.com/office/powerpoint/2010/main" val="185411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4354FF-0C24-4485-A10E-D4CC54630BA5}"/>
              </a:ext>
            </a:extLst>
          </p:cNvPr>
          <p:cNvSpPr>
            <a:spLocks noGrp="1"/>
          </p:cNvSpPr>
          <p:nvPr>
            <p:ph type="sldNum" sz="quarter" idx="4"/>
          </p:nvPr>
        </p:nvSpPr>
        <p:spPr/>
        <p:txBody>
          <a:bodyPr/>
          <a:lstStyle/>
          <a:p>
            <a:fld id="{D8D877B3-D348-4611-9BDB-C5374591D951}" type="slidenum">
              <a:rPr lang="en-US" smtClean="0"/>
              <a:pPr/>
              <a:t>19</a:t>
            </a:fld>
            <a:endParaRPr lang="en-US" dirty="0"/>
          </a:p>
        </p:txBody>
      </p:sp>
      <p:sp>
        <p:nvSpPr>
          <p:cNvPr id="3" name="Title 2">
            <a:extLst>
              <a:ext uri="{FF2B5EF4-FFF2-40B4-BE49-F238E27FC236}">
                <a16:creationId xmlns:a16="http://schemas.microsoft.com/office/drawing/2014/main" id="{A037D8D2-8069-448A-9C4E-EBF43F052731}"/>
              </a:ext>
            </a:extLst>
          </p:cNvPr>
          <p:cNvSpPr>
            <a:spLocks noGrp="1"/>
          </p:cNvSpPr>
          <p:nvPr>
            <p:ph type="title"/>
          </p:nvPr>
        </p:nvSpPr>
        <p:spPr/>
        <p:txBody>
          <a:bodyPr/>
          <a:lstStyle/>
          <a:p>
            <a:r>
              <a:rPr lang="da-DK" dirty="0"/>
              <a:t>The ”Basics”</a:t>
            </a:r>
          </a:p>
        </p:txBody>
      </p:sp>
      <p:sp>
        <p:nvSpPr>
          <p:cNvPr id="4" name="Text Placeholder 3">
            <a:extLst>
              <a:ext uri="{FF2B5EF4-FFF2-40B4-BE49-F238E27FC236}">
                <a16:creationId xmlns:a16="http://schemas.microsoft.com/office/drawing/2014/main" id="{0E8AF7D9-E678-46A6-A3D2-AA8E955A167A}"/>
              </a:ext>
            </a:extLst>
          </p:cNvPr>
          <p:cNvSpPr>
            <a:spLocks noGrp="1"/>
          </p:cNvSpPr>
          <p:nvPr>
            <p:ph type="body" sz="quarter" idx="12"/>
          </p:nvPr>
        </p:nvSpPr>
        <p:spPr>
          <a:xfrm>
            <a:off x="587375" y="2065337"/>
            <a:ext cx="5298418" cy="3703696"/>
          </a:xfrm>
        </p:spPr>
        <p:txBody>
          <a:bodyPr>
            <a:normAutofit/>
          </a:bodyPr>
          <a:lstStyle/>
          <a:p>
            <a:r>
              <a:rPr lang="da-DK" sz="2400" dirty="0"/>
              <a:t>Vægtede grafer</a:t>
            </a:r>
          </a:p>
          <a:p>
            <a:r>
              <a:rPr lang="da-DK" sz="2400" dirty="0" err="1"/>
              <a:t>Cycles</a:t>
            </a:r>
            <a:r>
              <a:rPr lang="da-DK" sz="2400" dirty="0"/>
              <a:t> / kredse</a:t>
            </a:r>
          </a:p>
          <a:p>
            <a:r>
              <a:rPr lang="da-DK" sz="2400" dirty="0"/>
              <a:t>Repræsentation af </a:t>
            </a:r>
            <a:r>
              <a:rPr lang="da-DK" sz="2400" dirty="0" err="1"/>
              <a:t>shortest</a:t>
            </a:r>
            <a:r>
              <a:rPr lang="da-DK" sz="2400" dirty="0"/>
              <a:t> </a:t>
            </a:r>
            <a:r>
              <a:rPr lang="da-DK" sz="2400" dirty="0" err="1"/>
              <a:t>paths</a:t>
            </a:r>
            <a:endParaRPr lang="da-DK" sz="2400" dirty="0"/>
          </a:p>
          <a:p>
            <a:pPr lvl="1"/>
            <a:r>
              <a:rPr lang="da-DK" sz="2400" b="1" dirty="0" err="1"/>
              <a:t>predecessor</a:t>
            </a:r>
            <a:r>
              <a:rPr lang="da-DK" sz="2400" b="1" dirty="0"/>
              <a:t> </a:t>
            </a:r>
            <a:r>
              <a:rPr lang="da-DK" sz="2400" b="1" dirty="0" err="1"/>
              <a:t>subgraph</a:t>
            </a:r>
            <a:r>
              <a:rPr lang="da-DK" sz="2400" dirty="0"/>
              <a:t> </a:t>
            </a:r>
            <a:br>
              <a:rPr lang="da-DK" sz="2400" dirty="0"/>
            </a:br>
            <a:r>
              <a:rPr lang="da-DK" sz="2400" b="1" dirty="0"/>
              <a:t>G</a:t>
            </a:r>
            <a:r>
              <a:rPr lang="el-GR" sz="2400" b="1" baseline="-25000" dirty="0"/>
              <a:t>π</a:t>
            </a:r>
            <a:r>
              <a:rPr lang="el-GR" sz="2400" b="1" dirty="0"/>
              <a:t> = (</a:t>
            </a:r>
            <a:r>
              <a:rPr lang="da-DK" sz="2400" b="1" dirty="0"/>
              <a:t>V</a:t>
            </a:r>
            <a:r>
              <a:rPr lang="el-GR" sz="2400" b="1" baseline="-25000" dirty="0"/>
              <a:t>π</a:t>
            </a:r>
            <a:r>
              <a:rPr lang="da-DK" sz="2400" b="1" baseline="-25000" dirty="0"/>
              <a:t> </a:t>
            </a:r>
            <a:r>
              <a:rPr lang="el-GR" sz="2400" b="1" dirty="0"/>
              <a:t>, </a:t>
            </a:r>
            <a:r>
              <a:rPr lang="da-DK" sz="2400" b="1" dirty="0"/>
              <a:t>E</a:t>
            </a:r>
            <a:r>
              <a:rPr lang="el-GR" sz="2400" b="1" baseline="-25000" dirty="0"/>
              <a:t>π</a:t>
            </a:r>
            <a:r>
              <a:rPr lang="el-GR" sz="2400" b="1" dirty="0"/>
              <a:t>)</a:t>
            </a:r>
            <a:endParaRPr lang="da-DK" sz="2200" dirty="0"/>
          </a:p>
          <a:p>
            <a:r>
              <a:rPr lang="da-DK" sz="2400" dirty="0"/>
              <a:t>Optimal Understruktur / </a:t>
            </a:r>
            <a:r>
              <a:rPr lang="da-DK" sz="2400" dirty="0" err="1"/>
              <a:t>Relaxation</a:t>
            </a:r>
            <a:endParaRPr lang="da-DK" sz="2400" dirty="0"/>
          </a:p>
        </p:txBody>
      </p:sp>
      <p:pic>
        <p:nvPicPr>
          <p:cNvPr id="6" name="Picture 5" descr="A person with a beard&#10;&#10;Description automatically generated with medium confidence">
            <a:extLst>
              <a:ext uri="{FF2B5EF4-FFF2-40B4-BE49-F238E27FC236}">
                <a16:creationId xmlns:a16="http://schemas.microsoft.com/office/drawing/2014/main" id="{BC8BEDEB-055D-40D1-A345-0EA2EE44A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209" y="1107481"/>
            <a:ext cx="5319412" cy="4678519"/>
          </a:xfrm>
          <a:prstGeom prst="rect">
            <a:avLst/>
          </a:prstGeom>
        </p:spPr>
      </p:pic>
    </p:spTree>
    <p:extLst>
      <p:ext uri="{BB962C8B-B14F-4D97-AF65-F5344CB8AC3E}">
        <p14:creationId xmlns:p14="http://schemas.microsoft.com/office/powerpoint/2010/main" val="245602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a:t>
            </a:fld>
            <a:endParaRPr lang="en-US" dirty="0"/>
          </a:p>
        </p:txBody>
      </p:sp>
      <p:sp>
        <p:nvSpPr>
          <p:cNvPr id="3" name="Title 2"/>
          <p:cNvSpPr>
            <a:spLocks noGrp="1"/>
          </p:cNvSpPr>
          <p:nvPr>
            <p:ph type="title"/>
          </p:nvPr>
        </p:nvSpPr>
        <p:spPr/>
        <p:txBody>
          <a:bodyPr/>
          <a:lstStyle/>
          <a:p>
            <a:r>
              <a:rPr lang="da-DK" dirty="0"/>
              <a:t>Opdateringer</a:t>
            </a:r>
          </a:p>
        </p:txBody>
      </p:sp>
      <p:sp>
        <p:nvSpPr>
          <p:cNvPr id="4" name="Text Placeholder 3"/>
          <p:cNvSpPr>
            <a:spLocks noGrp="1"/>
          </p:cNvSpPr>
          <p:nvPr>
            <p:ph type="body" sz="quarter" idx="12"/>
          </p:nvPr>
        </p:nvSpPr>
        <p:spPr>
          <a:xfrm>
            <a:off x="587375" y="1592826"/>
            <a:ext cx="6342814" cy="4509591"/>
          </a:xfrm>
        </p:spPr>
        <p:txBody>
          <a:bodyPr>
            <a:normAutofit/>
          </a:bodyPr>
          <a:lstStyle/>
          <a:p>
            <a:r>
              <a:rPr lang="da-DK" sz="2000" dirty="0"/>
              <a:t>Cases lægges op i eftermiddag!</a:t>
            </a:r>
          </a:p>
          <a:p>
            <a:r>
              <a:rPr lang="da-DK" sz="2000" dirty="0"/>
              <a:t>Eksamen</a:t>
            </a:r>
          </a:p>
          <a:p>
            <a:pPr lvl="1"/>
            <a:r>
              <a:rPr lang="da-DK" sz="1800" dirty="0"/>
              <a:t>Hjælpemidler der ikke er tilladt:</a:t>
            </a:r>
          </a:p>
          <a:p>
            <a:pPr lvl="2"/>
            <a:r>
              <a:rPr lang="da-DK" sz="1600" dirty="0"/>
              <a:t>Kommunikation med andre</a:t>
            </a:r>
          </a:p>
          <a:p>
            <a:pPr lvl="2"/>
            <a:r>
              <a:rPr lang="da-DK" sz="1600" dirty="0"/>
              <a:t>At direkte få/finde svaret på en opgave</a:t>
            </a:r>
          </a:p>
          <a:p>
            <a:pPr lvl="2"/>
            <a:r>
              <a:rPr lang="da-DK" sz="1600" dirty="0"/>
              <a:t>Brug af AI (f.eks. ChatGPT)</a:t>
            </a:r>
          </a:p>
          <a:p>
            <a:r>
              <a:rPr lang="da-DK" sz="2400" dirty="0"/>
              <a:t>Self-</a:t>
            </a:r>
            <a:r>
              <a:rPr lang="da-DK" sz="2400" dirty="0" err="1"/>
              <a:t>Study</a:t>
            </a:r>
            <a:r>
              <a:rPr lang="da-DK" sz="2400" dirty="0"/>
              <a:t> i morgen!</a:t>
            </a:r>
          </a:p>
          <a:p>
            <a:pPr lvl="1"/>
            <a:r>
              <a:rPr lang="da-DK" sz="2200" dirty="0"/>
              <a:t>Lav liste over hjælpemidler du bruger!</a:t>
            </a:r>
          </a:p>
          <a:p>
            <a:pPr lvl="1"/>
            <a:r>
              <a:rPr lang="da-DK" sz="2400" b="1" dirty="0"/>
              <a:t>Fredagsbar bagefter fra </a:t>
            </a:r>
            <a:r>
              <a:rPr lang="da-DK" sz="2400" b="1" dirty="0" err="1"/>
              <a:t>kl</a:t>
            </a:r>
            <a:r>
              <a:rPr lang="da-DK" sz="2400" b="1" dirty="0"/>
              <a:t> 16.!</a:t>
            </a:r>
            <a:endParaRPr lang="da-DK" sz="1800" b="1" dirty="0"/>
          </a:p>
          <a:p>
            <a:pPr lvl="1"/>
            <a:r>
              <a:rPr lang="da-DK" sz="1800" dirty="0"/>
              <a:t>Jeg køber første omgang med drikkevarer 🍻</a:t>
            </a:r>
            <a:endParaRPr lang="da-DK" sz="2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021" y="1940104"/>
            <a:ext cx="4546600" cy="3409950"/>
          </a:xfrm>
          <a:prstGeom prst="rect">
            <a:avLst/>
          </a:prstGeom>
        </p:spPr>
      </p:pic>
    </p:spTree>
    <p:extLst>
      <p:ext uri="{BB962C8B-B14F-4D97-AF65-F5344CB8AC3E}">
        <p14:creationId xmlns:p14="http://schemas.microsoft.com/office/powerpoint/2010/main" val="33773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itle 2"/>
          <p:cNvSpPr>
            <a:spLocks noGrp="1"/>
          </p:cNvSpPr>
          <p:nvPr>
            <p:ph type="title"/>
          </p:nvPr>
        </p:nvSpPr>
        <p:spPr/>
        <p:txBody>
          <a:bodyPr/>
          <a:lstStyle/>
          <a:p>
            <a:r>
              <a:rPr lang="da-DK" dirty="0"/>
              <a:t>Bellman-Ford algoritmen</a:t>
            </a:r>
          </a:p>
        </p:txBody>
      </p:sp>
      <p:sp>
        <p:nvSpPr>
          <p:cNvPr id="4" name="Text Placeholder 3"/>
          <p:cNvSpPr>
            <a:spLocks noGrp="1"/>
          </p:cNvSpPr>
          <p:nvPr>
            <p:ph type="body" sz="quarter" idx="12"/>
          </p:nvPr>
        </p:nvSpPr>
        <p:spPr/>
        <p:txBody>
          <a:bodyPr>
            <a:normAutofit/>
          </a:bodyPr>
          <a:lstStyle/>
          <a:p>
            <a:r>
              <a:rPr lang="da-DK" sz="2000" dirty="0"/>
              <a:t>Løser single-source </a:t>
            </a:r>
            <a:r>
              <a:rPr lang="da-DK" sz="2000" dirty="0" err="1"/>
              <a:t>shortest</a:t>
            </a:r>
            <a:r>
              <a:rPr lang="da-DK" sz="2000" dirty="0"/>
              <a:t> </a:t>
            </a:r>
            <a:r>
              <a:rPr lang="da-DK" sz="2000" dirty="0" err="1"/>
              <a:t>path</a:t>
            </a:r>
            <a:r>
              <a:rPr lang="da-DK" sz="2000" dirty="0"/>
              <a:t>, inkluderet der hvor vi har negative vægte</a:t>
            </a:r>
          </a:p>
          <a:p>
            <a:r>
              <a:rPr lang="da-DK" sz="2000" dirty="0"/>
              <a:t>Hvis der er negative kredse, siger algoritmen at ingen løsning findes</a:t>
            </a:r>
          </a:p>
          <a:p>
            <a:r>
              <a:rPr lang="da-DK" sz="2000" dirty="0"/>
              <a:t>Hvis der ikke er sådanne kredse, giver algoritmen et </a:t>
            </a:r>
            <a:r>
              <a:rPr lang="da-DK" sz="2000" b="1" dirty="0" err="1"/>
              <a:t>shortest-path</a:t>
            </a:r>
            <a:r>
              <a:rPr lang="da-DK" sz="2000" b="1" dirty="0"/>
              <a:t> træ </a:t>
            </a:r>
            <a:r>
              <a:rPr lang="da-DK" sz="2000" dirty="0"/>
              <a:t>med rod i </a:t>
            </a:r>
            <a:r>
              <a:rPr lang="da-DK" sz="2000" b="1" i="1" dirty="0"/>
              <a:t>s </a:t>
            </a:r>
            <a:r>
              <a:rPr lang="da-DK" sz="2000" b="1" dirty="0"/>
              <a:t>∈ </a:t>
            </a:r>
            <a:r>
              <a:rPr lang="da-DK" sz="2000" b="1" i="1" dirty="0"/>
              <a:t>V</a:t>
            </a:r>
            <a:endParaRPr lang="da-DK" sz="2000" b="1" dirty="0"/>
          </a:p>
        </p:txBody>
      </p:sp>
      <p:sp>
        <p:nvSpPr>
          <p:cNvPr id="5" name="Text Placeholder 3"/>
          <p:cNvSpPr txBox="1">
            <a:spLocks/>
          </p:cNvSpPr>
          <p:nvPr/>
        </p:nvSpPr>
        <p:spPr>
          <a:xfrm>
            <a:off x="981307" y="3917186"/>
            <a:ext cx="10358580" cy="185184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Bellman-Ford:</a:t>
            </a:r>
          </a:p>
          <a:p>
            <a:pPr>
              <a:buFont typeface="Arial" panose="020B0604020202020204" pitchFamily="34" charset="0"/>
              <a:buChar char="•"/>
            </a:pPr>
            <a:r>
              <a:rPr lang="da-DK" sz="1800" dirty="0"/>
              <a:t>Den korteste vej har </a:t>
            </a:r>
            <a:r>
              <a:rPr lang="da-DK" sz="1800" b="1" dirty="0"/>
              <a:t>maksimalt |V|-1 kanter</a:t>
            </a:r>
            <a:r>
              <a:rPr lang="da-DK" sz="1800" dirty="0"/>
              <a:t>, så vi finder alle korteste vejer fra </a:t>
            </a:r>
            <a:r>
              <a:rPr lang="da-DK" sz="1800" b="1" dirty="0"/>
              <a:t>s</a:t>
            </a:r>
            <a:r>
              <a:rPr lang="da-DK" sz="1800" dirty="0"/>
              <a:t> gennem at gøre </a:t>
            </a:r>
            <a:r>
              <a:rPr lang="da-DK" sz="1800" b="1" dirty="0" err="1"/>
              <a:t>relax</a:t>
            </a:r>
            <a:r>
              <a:rPr lang="da-DK" sz="1800" b="1" dirty="0"/>
              <a:t> |V|-1 gange, og </a:t>
            </a:r>
            <a:r>
              <a:rPr lang="da-DK" sz="1800" dirty="0"/>
              <a:t>for hver kant </a:t>
            </a:r>
            <a:r>
              <a:rPr lang="da-DK" sz="1800" b="1" dirty="0"/>
              <a:t>(u, v) </a:t>
            </a:r>
            <a:r>
              <a:rPr lang="da-DK" b="1" dirty="0"/>
              <a:t>∈ E </a:t>
            </a:r>
          </a:p>
          <a:p>
            <a:pPr>
              <a:buFont typeface="Arial" panose="020B0604020202020204" pitchFamily="34" charset="0"/>
              <a:buChar char="•"/>
            </a:pPr>
            <a:r>
              <a:rPr lang="da-DK" sz="1800" dirty="0"/>
              <a:t>Hvis vi efter dette stadigvæk kan få en mindre </a:t>
            </a:r>
            <a:r>
              <a:rPr lang="da-DK" sz="1800" dirty="0" err="1"/>
              <a:t>path</a:t>
            </a:r>
            <a:r>
              <a:rPr lang="da-DK" sz="1800" dirty="0"/>
              <a:t>, er det pga. at vi har en negativ kreds</a:t>
            </a:r>
          </a:p>
        </p:txBody>
      </p:sp>
    </p:spTree>
    <p:extLst>
      <p:ext uri="{BB962C8B-B14F-4D97-AF65-F5344CB8AC3E}">
        <p14:creationId xmlns:p14="http://schemas.microsoft.com/office/powerpoint/2010/main" val="305382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21</a:t>
            </a:fld>
            <a:endParaRPr lang="en-US" dirty="0"/>
          </a:p>
        </p:txBody>
      </p:sp>
      <p:sp>
        <p:nvSpPr>
          <p:cNvPr id="3" name="Title 2"/>
          <p:cNvSpPr>
            <a:spLocks noGrp="1"/>
          </p:cNvSpPr>
          <p:nvPr>
            <p:ph type="title"/>
          </p:nvPr>
        </p:nvSpPr>
        <p:spPr/>
        <p:txBody>
          <a:bodyPr/>
          <a:lstStyle/>
          <a:p>
            <a:r>
              <a:rPr lang="da-DK" dirty="0"/>
              <a:t>Bellman-Ford:</a:t>
            </a:r>
            <a:br>
              <a:rPr lang="da-DK" dirty="0"/>
            </a:br>
            <a:r>
              <a:rPr lang="da-DK" dirty="0"/>
              <a:t>pseudokode</a:t>
            </a:r>
          </a:p>
        </p:txBody>
      </p:sp>
      <p:sp>
        <p:nvSpPr>
          <p:cNvPr id="4" name="Text Placeholder 3"/>
          <p:cNvSpPr>
            <a:spLocks noGrp="1"/>
          </p:cNvSpPr>
          <p:nvPr>
            <p:ph type="body" sz="quarter" idx="12"/>
          </p:nvPr>
        </p:nvSpPr>
        <p:spPr>
          <a:xfrm>
            <a:off x="6805638" y="5699782"/>
            <a:ext cx="5273098" cy="1004723"/>
          </a:xfrm>
        </p:spPr>
        <p:txBody>
          <a:bodyPr>
            <a:normAutofit lnSpcReduction="10000"/>
          </a:bodyPr>
          <a:lstStyle/>
          <a:p>
            <a:r>
              <a:rPr lang="en-US" sz="2800" dirty="0"/>
              <a:t>Total </a:t>
            </a:r>
            <a:r>
              <a:rPr lang="en-US" sz="2800" dirty="0" err="1"/>
              <a:t>Køretid</a:t>
            </a:r>
            <a:r>
              <a:rPr lang="en-US" sz="2800" dirty="0"/>
              <a:t>?</a:t>
            </a:r>
          </a:p>
          <a:p>
            <a:pPr lvl="1"/>
            <a:r>
              <a:rPr lang="en-US" sz="2400" b="1" dirty="0"/>
              <a:t>Θ(|V| |E|)</a:t>
            </a:r>
            <a:endParaRPr lang="da-DK" sz="2400" b="1" dirty="0"/>
          </a:p>
        </p:txBody>
      </p:sp>
      <p:pic>
        <p:nvPicPr>
          <p:cNvPr id="5" name="Picture 4"/>
          <p:cNvPicPr>
            <a:picLocks noChangeAspect="1"/>
          </p:cNvPicPr>
          <p:nvPr/>
        </p:nvPicPr>
        <p:blipFill>
          <a:blip r:embed="rId2"/>
          <a:stretch>
            <a:fillRect/>
          </a:stretch>
        </p:blipFill>
        <p:spPr>
          <a:xfrm>
            <a:off x="5963631" y="2236022"/>
            <a:ext cx="4924425" cy="3362325"/>
          </a:xfrm>
          <a:prstGeom prst="rect">
            <a:avLst/>
          </a:prstGeom>
        </p:spPr>
      </p:pic>
      <p:sp>
        <p:nvSpPr>
          <p:cNvPr id="6" name="Text Placeholder 3"/>
          <p:cNvSpPr txBox="1">
            <a:spLocks/>
          </p:cNvSpPr>
          <p:nvPr/>
        </p:nvSpPr>
        <p:spPr>
          <a:xfrm>
            <a:off x="2567537" y="1915123"/>
            <a:ext cx="3396093" cy="1218106"/>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1800" b="1" dirty="0"/>
              <a:t>Initialiser attributterne for hver knude. Analyse?</a:t>
            </a:r>
          </a:p>
          <a:p>
            <a:pPr>
              <a:buFont typeface="Arial" panose="020B0604020202020204" pitchFamily="34" charset="0"/>
              <a:buChar char="•"/>
            </a:pPr>
            <a:r>
              <a:rPr lang="en-US" sz="1800" b="1" dirty="0"/>
              <a:t>Θ(|V|) </a:t>
            </a:r>
            <a:r>
              <a:rPr lang="en-US" sz="1800" b="1" dirty="0" err="1"/>
              <a:t>tid</a:t>
            </a:r>
            <a:endParaRPr lang="da-DK" sz="1800" b="1" dirty="0"/>
          </a:p>
        </p:txBody>
      </p:sp>
      <p:sp>
        <p:nvSpPr>
          <p:cNvPr id="7" name="Text Placeholder 3"/>
          <p:cNvSpPr txBox="1">
            <a:spLocks/>
          </p:cNvSpPr>
          <p:nvPr/>
        </p:nvSpPr>
        <p:spPr>
          <a:xfrm>
            <a:off x="2567538" y="3245175"/>
            <a:ext cx="3396093" cy="1122270"/>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1800" b="1" dirty="0"/>
              <a:t>Udvid ”fronten” af korteste veje |V|-1 gange. Analyse?</a:t>
            </a:r>
          </a:p>
          <a:p>
            <a:pPr>
              <a:buFont typeface="Arial" panose="020B0604020202020204" pitchFamily="34" charset="0"/>
              <a:buChar char="•"/>
            </a:pPr>
            <a:r>
              <a:rPr lang="da-DK" sz="1800" b="1" dirty="0"/>
              <a:t> </a:t>
            </a:r>
            <a:r>
              <a:rPr lang="en-US" sz="1800" b="1" dirty="0"/>
              <a:t>Θ(|V| |E|) </a:t>
            </a:r>
            <a:r>
              <a:rPr lang="en-US" sz="1800" b="1" dirty="0" err="1"/>
              <a:t>tid</a:t>
            </a:r>
            <a:endParaRPr lang="da-DK" sz="1800" b="1" dirty="0"/>
          </a:p>
        </p:txBody>
      </p:sp>
      <p:sp>
        <p:nvSpPr>
          <p:cNvPr id="9" name="Text Placeholder 3"/>
          <p:cNvSpPr txBox="1">
            <a:spLocks/>
          </p:cNvSpPr>
          <p:nvPr/>
        </p:nvSpPr>
        <p:spPr>
          <a:xfrm>
            <a:off x="2343808" y="4468880"/>
            <a:ext cx="3619824" cy="1713523"/>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1800" b="1" dirty="0"/>
              <a:t>Undersøg om vi kan forbedre estimatet. Analyse?</a:t>
            </a:r>
          </a:p>
          <a:p>
            <a:pPr>
              <a:buFont typeface="Arial" panose="020B0604020202020204" pitchFamily="34" charset="0"/>
              <a:buChar char="•"/>
            </a:pPr>
            <a:r>
              <a:rPr lang="da-DK" sz="1800" b="1" dirty="0"/>
              <a:t> </a:t>
            </a:r>
            <a:r>
              <a:rPr lang="en-US" sz="1800" b="1" dirty="0"/>
              <a:t>Θ(|E|) </a:t>
            </a:r>
            <a:r>
              <a:rPr lang="en-US" sz="1800" b="1" dirty="0" err="1"/>
              <a:t>tid</a:t>
            </a:r>
            <a:endParaRPr lang="en-US" sz="1800" b="1" dirty="0"/>
          </a:p>
          <a:p>
            <a:pPr>
              <a:buFont typeface="Arial" panose="020B0604020202020204" pitchFamily="34" charset="0"/>
              <a:buChar char="•"/>
            </a:pPr>
            <a:r>
              <a:rPr lang="en-US" sz="1800" b="1" dirty="0"/>
              <a:t>-&gt; </a:t>
            </a:r>
            <a:r>
              <a:rPr lang="en-US" sz="1800" b="1" dirty="0" err="1"/>
              <a:t>Negativ</a:t>
            </a:r>
            <a:r>
              <a:rPr lang="en-US" sz="1800" b="1" dirty="0"/>
              <a:t> </a:t>
            </a:r>
            <a:r>
              <a:rPr lang="en-US" sz="1800" b="1" dirty="0" err="1"/>
              <a:t>Kreds</a:t>
            </a:r>
            <a:r>
              <a:rPr lang="da-DK" sz="1800" b="1" dirty="0"/>
              <a:t> </a:t>
            </a:r>
          </a:p>
        </p:txBody>
      </p:sp>
      <p:pic>
        <p:nvPicPr>
          <p:cNvPr id="10" name="Picture 9">
            <a:extLst>
              <a:ext uri="{FF2B5EF4-FFF2-40B4-BE49-F238E27FC236}">
                <a16:creationId xmlns:a16="http://schemas.microsoft.com/office/drawing/2014/main" id="{83C82296-89C4-4ADD-BB25-6728725F6D15}"/>
              </a:ext>
            </a:extLst>
          </p:cNvPr>
          <p:cNvPicPr>
            <a:picLocks noChangeAspect="1"/>
          </p:cNvPicPr>
          <p:nvPr/>
        </p:nvPicPr>
        <p:blipFill>
          <a:blip r:embed="rId5"/>
          <a:stretch>
            <a:fillRect/>
          </a:stretch>
        </p:blipFill>
        <p:spPr>
          <a:xfrm>
            <a:off x="5963630" y="82080"/>
            <a:ext cx="5931789" cy="2579039"/>
          </a:xfrm>
          <a:prstGeom prst="rect">
            <a:avLst/>
          </a:prstGeom>
        </p:spPr>
      </p:pic>
      <p:pic>
        <p:nvPicPr>
          <p:cNvPr id="11" name="Picture 10">
            <a:extLst>
              <a:ext uri="{FF2B5EF4-FFF2-40B4-BE49-F238E27FC236}">
                <a16:creationId xmlns:a16="http://schemas.microsoft.com/office/drawing/2014/main" id="{93A762A5-3042-49B0-BDB6-0DBBA3D68FFF}"/>
              </a:ext>
            </a:extLst>
          </p:cNvPr>
          <p:cNvPicPr>
            <a:picLocks noChangeAspect="1"/>
          </p:cNvPicPr>
          <p:nvPr/>
        </p:nvPicPr>
        <p:blipFill>
          <a:blip r:embed="rId6"/>
          <a:stretch>
            <a:fillRect/>
          </a:stretch>
        </p:blipFill>
        <p:spPr>
          <a:xfrm>
            <a:off x="6820833" y="55325"/>
            <a:ext cx="5257903" cy="2180697"/>
          </a:xfrm>
          <a:prstGeom prst="rect">
            <a:avLst/>
          </a:prstGeom>
        </p:spPr>
      </p:pic>
    </p:spTree>
    <p:extLst>
      <p:ext uri="{BB962C8B-B14F-4D97-AF65-F5344CB8AC3E}">
        <p14:creationId xmlns:p14="http://schemas.microsoft.com/office/powerpoint/2010/main" val="52726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22</a:t>
            </a:fld>
            <a:endParaRPr lang="en-US" dirty="0"/>
          </a:p>
        </p:txBody>
      </p:sp>
      <p:sp>
        <p:nvSpPr>
          <p:cNvPr id="3" name="Title 2"/>
          <p:cNvSpPr>
            <a:spLocks noGrp="1"/>
          </p:cNvSpPr>
          <p:nvPr>
            <p:ph type="title"/>
          </p:nvPr>
        </p:nvSpPr>
        <p:spPr>
          <a:xfrm>
            <a:off x="587375" y="370290"/>
            <a:ext cx="5765800" cy="1474385"/>
          </a:xfrm>
        </p:spPr>
        <p:txBody>
          <a:bodyPr/>
          <a:lstStyle/>
          <a:p>
            <a:r>
              <a:rPr lang="da-DK" dirty="0"/>
              <a:t>Bellman-Ford:</a:t>
            </a:r>
            <a:br>
              <a:rPr lang="da-DK" dirty="0"/>
            </a:br>
            <a:r>
              <a:rPr lang="da-DK" dirty="0"/>
              <a:t>Eksempel</a:t>
            </a:r>
          </a:p>
        </p:txBody>
      </p:sp>
      <p:pic>
        <p:nvPicPr>
          <p:cNvPr id="5" name="Picture 4"/>
          <p:cNvPicPr>
            <a:picLocks noChangeAspect="1"/>
          </p:cNvPicPr>
          <p:nvPr/>
        </p:nvPicPr>
        <p:blipFill>
          <a:blip r:embed="rId2"/>
          <a:stretch>
            <a:fillRect/>
          </a:stretch>
        </p:blipFill>
        <p:spPr>
          <a:xfrm>
            <a:off x="1488071" y="1800225"/>
            <a:ext cx="9563100" cy="5057775"/>
          </a:xfrm>
          <a:prstGeom prst="rect">
            <a:avLst/>
          </a:prstGeom>
        </p:spPr>
      </p:pic>
      <p:sp>
        <p:nvSpPr>
          <p:cNvPr id="6" name="Rectangle 5"/>
          <p:cNvSpPr/>
          <p:nvPr/>
        </p:nvSpPr>
        <p:spPr>
          <a:xfrm>
            <a:off x="4880798" y="1329354"/>
            <a:ext cx="2988583" cy="2490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ctangle 6"/>
          <p:cNvSpPr/>
          <p:nvPr/>
        </p:nvSpPr>
        <p:spPr>
          <a:xfrm>
            <a:off x="8206946" y="1329353"/>
            <a:ext cx="2988583" cy="2490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1624980" y="4256188"/>
            <a:ext cx="2988583" cy="2248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4843783" y="4256188"/>
            <a:ext cx="2988583" cy="2248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0" name="Picture 9"/>
          <p:cNvPicPr>
            <a:picLocks noChangeAspect="1"/>
          </p:cNvPicPr>
          <p:nvPr/>
        </p:nvPicPr>
        <p:blipFill rotWithShape="1">
          <a:blip r:embed="rId3"/>
          <a:srcRect b="44436"/>
          <a:stretch/>
        </p:blipFill>
        <p:spPr>
          <a:xfrm>
            <a:off x="8405423" y="4329112"/>
            <a:ext cx="3744922" cy="1420759"/>
          </a:xfrm>
          <a:prstGeom prst="rect">
            <a:avLst/>
          </a:prstGeom>
        </p:spPr>
      </p:pic>
      <p:pic>
        <p:nvPicPr>
          <p:cNvPr id="12" name="Picture 11"/>
          <p:cNvPicPr>
            <a:picLocks noChangeAspect="1"/>
          </p:cNvPicPr>
          <p:nvPr/>
        </p:nvPicPr>
        <p:blipFill>
          <a:blip r:embed="rId4"/>
          <a:stretch>
            <a:fillRect/>
          </a:stretch>
        </p:blipFill>
        <p:spPr>
          <a:xfrm>
            <a:off x="8405423" y="5758970"/>
            <a:ext cx="2649884" cy="1099030"/>
          </a:xfrm>
          <a:prstGeom prst="rect">
            <a:avLst/>
          </a:prstGeom>
        </p:spPr>
      </p:pic>
    </p:spTree>
    <p:extLst>
      <p:ext uri="{BB962C8B-B14F-4D97-AF65-F5344CB8AC3E}">
        <p14:creationId xmlns:p14="http://schemas.microsoft.com/office/powerpoint/2010/main" val="4182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8534400" y="2004452"/>
            <a:ext cx="3657600" cy="3781425"/>
          </a:xfrm>
          <a:prstGeom prst="rect">
            <a:avLst/>
          </a:prstGeom>
        </p:spPr>
      </p:pic>
      <p:sp>
        <p:nvSpPr>
          <p:cNvPr id="2" name="Slide Number Placeholder 1"/>
          <p:cNvSpPr>
            <a:spLocks noGrp="1"/>
          </p:cNvSpPr>
          <p:nvPr>
            <p:ph type="sldNum" sz="quarter" idx="4"/>
          </p:nvPr>
        </p:nvSpPr>
        <p:spPr/>
        <p:txBody>
          <a:bodyPr/>
          <a:lstStyle/>
          <a:p>
            <a:fld id="{D8D877B3-D348-4611-9BDB-C5374591D951}" type="slidenum">
              <a:rPr lang="en-US" smtClean="0"/>
              <a:pPr/>
              <a:t>23</a:t>
            </a:fld>
            <a:endParaRPr lang="en-US" dirty="0"/>
          </a:p>
        </p:txBody>
      </p:sp>
      <p:sp>
        <p:nvSpPr>
          <p:cNvPr id="3" name="Title 2"/>
          <p:cNvSpPr>
            <a:spLocks noGrp="1"/>
          </p:cNvSpPr>
          <p:nvPr>
            <p:ph type="title"/>
          </p:nvPr>
        </p:nvSpPr>
        <p:spPr/>
        <p:txBody>
          <a:bodyPr/>
          <a:lstStyle/>
          <a:p>
            <a:r>
              <a:rPr lang="da-DK" dirty="0"/>
              <a:t>Case – 30 min</a:t>
            </a:r>
          </a:p>
        </p:txBody>
      </p:sp>
      <p:sp>
        <p:nvSpPr>
          <p:cNvPr id="4" name="Text Placeholder 3"/>
          <p:cNvSpPr>
            <a:spLocks noGrp="1"/>
          </p:cNvSpPr>
          <p:nvPr>
            <p:ph type="body" sz="quarter" idx="12"/>
          </p:nvPr>
        </p:nvSpPr>
        <p:spPr>
          <a:xfrm>
            <a:off x="587374" y="1317355"/>
            <a:ext cx="8116311" cy="5749871"/>
          </a:xfrm>
        </p:spPr>
        <p:txBody>
          <a:bodyPr>
            <a:noAutofit/>
          </a:bodyPr>
          <a:lstStyle/>
          <a:p>
            <a:r>
              <a:rPr lang="da-DK" sz="2000" dirty="0"/>
              <a:t>I arbejder med implementeringen af software for at finde mulige ruter for </a:t>
            </a:r>
            <a:r>
              <a:rPr lang="da-DK" sz="2000" dirty="0" err="1"/>
              <a:t>Tesla’s</a:t>
            </a:r>
            <a:r>
              <a:rPr lang="da-DK" sz="2000" dirty="0"/>
              <a:t> elektriske lastbiler. Datastrukturen i arbejder med er en graf, der hver </a:t>
            </a:r>
            <a:r>
              <a:rPr lang="da-DK" sz="2000" b="1" dirty="0"/>
              <a:t>knude</a:t>
            </a:r>
            <a:r>
              <a:rPr lang="da-DK" sz="2000" dirty="0"/>
              <a:t> repræsenterer en by, hver </a:t>
            </a:r>
            <a:r>
              <a:rPr lang="da-DK" sz="2000" b="1" dirty="0"/>
              <a:t>kant</a:t>
            </a:r>
            <a:r>
              <a:rPr lang="da-DK" sz="2000" dirty="0"/>
              <a:t> repræsenterer en vej, og </a:t>
            </a:r>
            <a:r>
              <a:rPr lang="da-DK" sz="2000" b="1" dirty="0"/>
              <a:t>vægten</a:t>
            </a:r>
            <a:r>
              <a:rPr lang="da-DK" sz="2000" dirty="0"/>
              <a:t> repræsenterer antal km. Undtaget er </a:t>
            </a:r>
            <a:r>
              <a:rPr lang="da-DK" sz="2000" b="1" dirty="0"/>
              <a:t>negative kredse</a:t>
            </a:r>
            <a:r>
              <a:rPr lang="da-DK" sz="2000" dirty="0"/>
              <a:t> – disse repræsenterer at opladningsmuligheder findes. Lastbilerne har nemlig en maksimal batterirækkevidde på </a:t>
            </a:r>
            <a:r>
              <a:rPr lang="da-DK" sz="2000" b="1" dirty="0"/>
              <a:t>100km</a:t>
            </a:r>
            <a:r>
              <a:rPr lang="da-DK" sz="2000" dirty="0"/>
              <a:t>, så enhver rute der er </a:t>
            </a:r>
            <a:r>
              <a:rPr lang="da-DK" sz="2000" b="1" dirty="0"/>
              <a:t>&gt;100km </a:t>
            </a:r>
            <a:r>
              <a:rPr lang="da-DK" sz="2000" dirty="0"/>
              <a:t>vil ikke fungere.</a:t>
            </a:r>
          </a:p>
          <a:p>
            <a:r>
              <a:rPr lang="da-DK" sz="2000" dirty="0"/>
              <a:t>Undersøg grafen. Er der en mulig </a:t>
            </a:r>
            <a:r>
              <a:rPr lang="da-DK" sz="2000" b="1" dirty="0"/>
              <a:t>rute fra 3 til 6? </a:t>
            </a:r>
            <a:r>
              <a:rPr lang="da-DK" sz="2000" dirty="0"/>
              <a:t>Er der en mulig rute </a:t>
            </a:r>
            <a:r>
              <a:rPr lang="da-DK" sz="2000" b="1" dirty="0"/>
              <a:t>fra 2 til 6? </a:t>
            </a:r>
            <a:r>
              <a:rPr lang="da-DK" sz="2000" dirty="0"/>
              <a:t>Hvis ja, skriv ruten ned.</a:t>
            </a:r>
          </a:p>
          <a:p>
            <a:r>
              <a:rPr lang="da-DK" sz="2000" dirty="0"/>
              <a:t>Bellman-Ford algoritmen fungerer med negative vægte, men ikke med negative kredse. Hvordan kan i få algoritmen til at fungere i dette case?</a:t>
            </a:r>
          </a:p>
          <a:p>
            <a:pPr lvl="1"/>
            <a:r>
              <a:rPr lang="da-DK" sz="1800" dirty="0"/>
              <a:t>Kan </a:t>
            </a:r>
            <a:r>
              <a:rPr lang="da-DK" sz="1800" b="1" dirty="0"/>
              <a:t>Bellman-Ford</a:t>
            </a:r>
            <a:r>
              <a:rPr lang="da-DK" sz="1800" dirty="0"/>
              <a:t> eller </a:t>
            </a:r>
            <a:r>
              <a:rPr lang="da-DK" sz="1800" b="1" dirty="0" err="1"/>
              <a:t>Relax</a:t>
            </a:r>
            <a:r>
              <a:rPr lang="da-DK" sz="1800" dirty="0"/>
              <a:t> modificeres?</a:t>
            </a:r>
          </a:p>
          <a:p>
            <a:pPr lvl="1"/>
            <a:r>
              <a:rPr lang="da-DK" sz="1800" dirty="0"/>
              <a:t>Kan </a:t>
            </a:r>
            <a:r>
              <a:rPr lang="da-DK" sz="1800" b="1" dirty="0"/>
              <a:t>datastrukturen</a:t>
            </a:r>
            <a:r>
              <a:rPr lang="da-DK" sz="1800" dirty="0"/>
              <a:t> modificeres?</a:t>
            </a:r>
          </a:p>
        </p:txBody>
      </p:sp>
    </p:spTree>
    <p:extLst>
      <p:ext uri="{BB962C8B-B14F-4D97-AF65-F5344CB8AC3E}">
        <p14:creationId xmlns:p14="http://schemas.microsoft.com/office/powerpoint/2010/main" val="300247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24</a:t>
            </a:fld>
            <a:endParaRPr lang="en-US" dirty="0"/>
          </a:p>
        </p:txBody>
      </p:sp>
      <p:sp>
        <p:nvSpPr>
          <p:cNvPr id="3" name="Title 2"/>
          <p:cNvSpPr>
            <a:spLocks noGrp="1"/>
          </p:cNvSpPr>
          <p:nvPr>
            <p:ph type="title"/>
          </p:nvPr>
        </p:nvSpPr>
        <p:spPr>
          <a:xfrm>
            <a:off x="587374" y="370290"/>
            <a:ext cx="7678802" cy="1474385"/>
          </a:xfrm>
        </p:spPr>
        <p:txBody>
          <a:bodyPr/>
          <a:lstStyle/>
          <a:p>
            <a:r>
              <a:rPr lang="da-DK" dirty="0"/>
              <a:t>Case Time</a:t>
            </a:r>
          </a:p>
        </p:txBody>
      </p:sp>
      <p:sp>
        <p:nvSpPr>
          <p:cNvPr id="4" name="Text Placeholder 3"/>
          <p:cNvSpPr>
            <a:spLocks noGrp="1"/>
          </p:cNvSpPr>
          <p:nvPr>
            <p:ph type="body" sz="quarter" idx="12"/>
          </p:nvPr>
        </p:nvSpPr>
        <p:spPr>
          <a:xfrm>
            <a:off x="587375" y="2065337"/>
            <a:ext cx="5508625" cy="3703696"/>
          </a:xfrm>
        </p:spPr>
        <p:txBody>
          <a:bodyPr>
            <a:normAutofit/>
          </a:bodyPr>
          <a:lstStyle/>
          <a:p>
            <a:r>
              <a:rPr lang="da-DK" sz="2000" dirty="0"/>
              <a:t>Dagens funktion for case-gruppedannelse: </a:t>
            </a:r>
          </a:p>
          <a:p>
            <a:r>
              <a:rPr lang="da-DK" sz="2000" dirty="0"/>
              <a:t>Svar via Google Forms</a:t>
            </a:r>
          </a:p>
          <a:p>
            <a:pPr lvl="1"/>
            <a:r>
              <a:rPr lang="da-DK" sz="1800" dirty="0" err="1"/>
              <a:t>Ett</a:t>
            </a:r>
            <a:r>
              <a:rPr lang="da-DK" sz="1800" dirty="0"/>
              <a:t> svar per gruppe</a:t>
            </a:r>
          </a:p>
        </p:txBody>
      </p:sp>
      <p:sp>
        <p:nvSpPr>
          <p:cNvPr id="5" name="Text Placeholder 3">
            <a:extLst>
              <a:ext uri="{FF2B5EF4-FFF2-40B4-BE49-F238E27FC236}">
                <a16:creationId xmlns:a16="http://schemas.microsoft.com/office/drawing/2014/main" id="{641E054F-4598-428B-BF46-AD44E0D66064}"/>
              </a:ext>
            </a:extLst>
          </p:cNvPr>
          <p:cNvSpPr txBox="1">
            <a:spLocks/>
          </p:cNvSpPr>
          <p:nvPr/>
        </p:nvSpPr>
        <p:spPr>
          <a:xfrm>
            <a:off x="5337544" y="517109"/>
            <a:ext cx="6679196" cy="2489913"/>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400" b="1" dirty="0" err="1"/>
              <a:t>gr.nummer</a:t>
            </a:r>
            <a:r>
              <a:rPr lang="da-DK" sz="2400" b="1" dirty="0"/>
              <a:t> = fødselsmåned</a:t>
            </a:r>
            <a:br>
              <a:rPr lang="da-DK" sz="2400" b="1" dirty="0"/>
            </a:br>
            <a:r>
              <a:rPr lang="da-DK" sz="2400" b="1" dirty="0"/>
              <a:t>                	  % 3</a:t>
            </a:r>
          </a:p>
          <a:p>
            <a:pPr marL="0" indent="0">
              <a:buNone/>
            </a:pPr>
            <a:r>
              <a:rPr lang="da-DK" sz="2400" b="1" dirty="0"/>
              <a:t>f.eks. Januar = 1, og 1%3 = 1</a:t>
            </a:r>
          </a:p>
          <a:p>
            <a:pPr marL="0" indent="0">
              <a:buNone/>
            </a:pPr>
            <a:r>
              <a:rPr lang="da-DK" sz="2400" b="1" dirty="0"/>
              <a:t>	Juli = 7, og 7%3 = 1</a:t>
            </a:r>
          </a:p>
        </p:txBody>
      </p:sp>
      <p:pic>
        <p:nvPicPr>
          <p:cNvPr id="7" name="Picture 6" descr="A person and person&#10;&#10;Description automatically generated with medium confidence">
            <a:extLst>
              <a:ext uri="{FF2B5EF4-FFF2-40B4-BE49-F238E27FC236}">
                <a16:creationId xmlns:a16="http://schemas.microsoft.com/office/drawing/2014/main" id="{BADAFD49-0A6C-4C7D-A04D-EC0D53B46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310" y="2514679"/>
            <a:ext cx="5387483" cy="3052907"/>
          </a:xfrm>
          <a:prstGeom prst="rect">
            <a:avLst/>
          </a:prstGeom>
        </p:spPr>
      </p:pic>
    </p:spTree>
    <p:extLst>
      <p:ext uri="{BB962C8B-B14F-4D97-AF65-F5344CB8AC3E}">
        <p14:creationId xmlns:p14="http://schemas.microsoft.com/office/powerpoint/2010/main" val="37984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25</a:t>
            </a:fld>
            <a:endParaRPr lang="en-US" dirty="0"/>
          </a:p>
        </p:txBody>
      </p:sp>
      <p:sp>
        <p:nvSpPr>
          <p:cNvPr id="3" name="Title 2"/>
          <p:cNvSpPr>
            <a:spLocks noGrp="1"/>
          </p:cNvSpPr>
          <p:nvPr>
            <p:ph type="title"/>
          </p:nvPr>
        </p:nvSpPr>
        <p:spPr>
          <a:xfrm>
            <a:off x="587374" y="370290"/>
            <a:ext cx="6710241" cy="1474385"/>
          </a:xfrm>
        </p:spPr>
        <p:txBody>
          <a:bodyPr/>
          <a:lstStyle/>
          <a:p>
            <a:r>
              <a:rPr lang="da-DK" dirty="0"/>
              <a:t>Case frem til 10:20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6" y="1107482"/>
            <a:ext cx="9260985" cy="3396821"/>
          </a:xfrm>
          <a:prstGeom prst="rect">
            <a:avLst/>
          </a:prstGeom>
        </p:spPr>
      </p:pic>
      <p:sp>
        <p:nvSpPr>
          <p:cNvPr id="7" name="Text Placeholder 3">
            <a:extLst>
              <a:ext uri="{FF2B5EF4-FFF2-40B4-BE49-F238E27FC236}">
                <a16:creationId xmlns:a16="http://schemas.microsoft.com/office/drawing/2014/main" id="{A29AEE61-58E9-46BB-A689-DE926381B8B9}"/>
              </a:ext>
            </a:extLst>
          </p:cNvPr>
          <p:cNvSpPr txBox="1">
            <a:spLocks/>
          </p:cNvSpPr>
          <p:nvPr/>
        </p:nvSpPr>
        <p:spPr>
          <a:xfrm>
            <a:off x="873109" y="5432367"/>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8000" dirty="0"/>
              <a:t>tinyurl.com/alg-f09-case1</a:t>
            </a:r>
          </a:p>
        </p:txBody>
      </p:sp>
      <p:pic>
        <p:nvPicPr>
          <p:cNvPr id="5" name="Picture 4"/>
          <p:cNvPicPr>
            <a:picLocks noChangeAspect="1"/>
          </p:cNvPicPr>
          <p:nvPr/>
        </p:nvPicPr>
        <p:blipFill>
          <a:blip r:embed="rId5"/>
          <a:stretch>
            <a:fillRect/>
          </a:stretch>
        </p:blipFill>
        <p:spPr>
          <a:xfrm>
            <a:off x="8681720" y="1748451"/>
            <a:ext cx="3657600" cy="3781425"/>
          </a:xfrm>
          <a:prstGeom prst="rect">
            <a:avLst/>
          </a:prstGeom>
        </p:spPr>
      </p:pic>
    </p:spTree>
    <p:extLst>
      <p:ext uri="{BB962C8B-B14F-4D97-AF65-F5344CB8AC3E}">
        <p14:creationId xmlns:p14="http://schemas.microsoft.com/office/powerpoint/2010/main" val="839180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26</a:t>
            </a:fld>
            <a:endParaRPr lang="en-US" dirty="0"/>
          </a:p>
        </p:txBody>
      </p:sp>
      <p:sp>
        <p:nvSpPr>
          <p:cNvPr id="3" name="Title 2"/>
          <p:cNvSpPr>
            <a:spLocks noGrp="1"/>
          </p:cNvSpPr>
          <p:nvPr>
            <p:ph type="title"/>
          </p:nvPr>
        </p:nvSpPr>
        <p:spPr>
          <a:xfrm>
            <a:off x="587374" y="370290"/>
            <a:ext cx="9363450" cy="1474385"/>
          </a:xfrm>
        </p:spPr>
        <p:txBody>
          <a:bodyPr/>
          <a:lstStyle/>
          <a:p>
            <a:r>
              <a:rPr lang="da-DK" dirty="0"/>
              <a:t>Single-Source </a:t>
            </a:r>
            <a:r>
              <a:rPr lang="da-DK" dirty="0" err="1"/>
              <a:t>Shortest</a:t>
            </a:r>
            <a:r>
              <a:rPr lang="da-DK" dirty="0"/>
              <a:t> Path i</a:t>
            </a:r>
            <a:br>
              <a:rPr lang="da-DK" dirty="0"/>
            </a:br>
            <a:r>
              <a:rPr lang="da-DK" dirty="0" err="1"/>
              <a:t>Directed</a:t>
            </a:r>
            <a:r>
              <a:rPr lang="da-DK" dirty="0"/>
              <a:t> </a:t>
            </a:r>
            <a:r>
              <a:rPr lang="da-DK" dirty="0" err="1"/>
              <a:t>Acykliske</a:t>
            </a:r>
            <a:r>
              <a:rPr lang="da-DK" dirty="0"/>
              <a:t> Grafer (‘DAG’)</a:t>
            </a:r>
          </a:p>
        </p:txBody>
      </p:sp>
      <p:sp>
        <p:nvSpPr>
          <p:cNvPr id="4" name="Text Placeholder 3"/>
          <p:cNvSpPr>
            <a:spLocks noGrp="1"/>
          </p:cNvSpPr>
          <p:nvPr>
            <p:ph type="body" sz="quarter" idx="12"/>
          </p:nvPr>
        </p:nvSpPr>
        <p:spPr>
          <a:xfrm>
            <a:off x="587375" y="2065338"/>
            <a:ext cx="8678165" cy="1436988"/>
          </a:xfrm>
        </p:spPr>
        <p:txBody>
          <a:bodyPr>
            <a:noAutofit/>
          </a:bodyPr>
          <a:lstStyle/>
          <a:p>
            <a:r>
              <a:rPr lang="da-DK" sz="1800" i="1" dirty="0"/>
              <a:t>”Orienterede grafer uden kredse”</a:t>
            </a:r>
          </a:p>
          <a:p>
            <a:r>
              <a:rPr lang="da-DK" sz="1800" dirty="0"/>
              <a:t>I en DAG behøver vi ikke være urolige for negative kredse, </a:t>
            </a:r>
            <a:br>
              <a:rPr lang="da-DK" sz="1800" dirty="0"/>
            </a:br>
            <a:r>
              <a:rPr lang="da-DK" sz="1800" dirty="0"/>
              <a:t>eftersom der per definition ikke findes kredse</a:t>
            </a:r>
          </a:p>
          <a:p>
            <a:r>
              <a:rPr lang="da-DK" sz="1800" dirty="0"/>
              <a:t>Vi kan forenkle algoritmen, gennem at udnytte topologisk ordning af knuderne</a:t>
            </a:r>
          </a:p>
          <a:p>
            <a:endParaRPr lang="da-DK" sz="1800" dirty="0"/>
          </a:p>
        </p:txBody>
      </p:sp>
      <p:sp>
        <p:nvSpPr>
          <p:cNvPr id="5" name="Text Placeholder 3"/>
          <p:cNvSpPr txBox="1">
            <a:spLocks/>
          </p:cNvSpPr>
          <p:nvPr/>
        </p:nvSpPr>
        <p:spPr>
          <a:xfrm>
            <a:off x="3093246" y="3859565"/>
            <a:ext cx="5740769" cy="185184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Vi kan lave en topologisk sortering, og få en lineær rækkefølge af knuderne.</a:t>
            </a:r>
          </a:p>
          <a:p>
            <a:pPr marL="0" indent="0">
              <a:buNone/>
            </a:pPr>
            <a:r>
              <a:rPr lang="da-DK" sz="1800" b="1" dirty="0"/>
              <a:t>Vi kan genbruge ideen fra Bellman-Ford, og reducere antallet </a:t>
            </a:r>
            <a:r>
              <a:rPr lang="da-DK" sz="1800" b="1" dirty="0" err="1"/>
              <a:t>iterationer</a:t>
            </a:r>
            <a:r>
              <a:rPr lang="da-DK" sz="1800" b="1" dirty="0"/>
              <a:t> i hovedløkken</a:t>
            </a:r>
          </a:p>
        </p:txBody>
      </p:sp>
      <p:pic>
        <p:nvPicPr>
          <p:cNvPr id="6146" name="Picture 2" descr="https://upload.wikimedia.org/wikipedia/commons/thumb/f/fe/Tred-G.svg/220px-Tred-G.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5540" y="2065338"/>
            <a:ext cx="2926460" cy="401723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1062587" y="5006152"/>
            <a:ext cx="10358580" cy="185184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Bellman-Ford:</a:t>
            </a:r>
          </a:p>
          <a:p>
            <a:pPr>
              <a:buFont typeface="Arial" panose="020B0604020202020204" pitchFamily="34" charset="0"/>
              <a:buChar char="•"/>
            </a:pPr>
            <a:r>
              <a:rPr lang="da-DK" sz="1800" dirty="0"/>
              <a:t>Den korteste vej har </a:t>
            </a:r>
            <a:r>
              <a:rPr lang="da-DK" sz="1800" b="1" dirty="0"/>
              <a:t>maksimalt |V|-1 kanter</a:t>
            </a:r>
            <a:r>
              <a:rPr lang="da-DK" sz="1800" dirty="0"/>
              <a:t>, så vi finder alle korteste vejer fra </a:t>
            </a:r>
            <a:r>
              <a:rPr lang="da-DK" sz="1800" b="1" dirty="0"/>
              <a:t>s</a:t>
            </a:r>
            <a:r>
              <a:rPr lang="da-DK" sz="1800" dirty="0"/>
              <a:t> gennem at gøre </a:t>
            </a:r>
            <a:r>
              <a:rPr lang="da-DK" sz="1800" b="1" dirty="0" err="1"/>
              <a:t>relax</a:t>
            </a:r>
            <a:r>
              <a:rPr lang="da-DK" sz="1800" b="1" dirty="0"/>
              <a:t> |V|-1 gange </a:t>
            </a:r>
            <a:r>
              <a:rPr lang="da-DK" sz="1800" dirty="0"/>
              <a:t>for hver kant </a:t>
            </a:r>
            <a:r>
              <a:rPr lang="da-DK" sz="1800" b="1" dirty="0"/>
              <a:t>(u, v) </a:t>
            </a:r>
            <a:r>
              <a:rPr lang="da-DK" b="1" dirty="0"/>
              <a:t>∈ E </a:t>
            </a:r>
          </a:p>
          <a:p>
            <a:pPr>
              <a:buFont typeface="Arial" panose="020B0604020202020204" pitchFamily="34" charset="0"/>
              <a:buChar char="•"/>
            </a:pPr>
            <a:r>
              <a:rPr lang="da-DK" sz="1800" dirty="0"/>
              <a:t>Hvis vi efter dette stadigvæk kan få en mindre </a:t>
            </a:r>
            <a:r>
              <a:rPr lang="da-DK" sz="1800" dirty="0" err="1"/>
              <a:t>path</a:t>
            </a:r>
            <a:r>
              <a:rPr lang="da-DK" sz="1800" dirty="0"/>
              <a:t>, er det pga. at vi har en negativ kreds</a:t>
            </a:r>
          </a:p>
        </p:txBody>
      </p:sp>
    </p:spTree>
    <p:extLst>
      <p:ext uri="{BB962C8B-B14F-4D97-AF65-F5344CB8AC3E}">
        <p14:creationId xmlns:p14="http://schemas.microsoft.com/office/powerpoint/2010/main" val="23801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27</a:t>
            </a:fld>
            <a:endParaRPr lang="en-US" dirty="0"/>
          </a:p>
        </p:txBody>
      </p:sp>
      <p:sp>
        <p:nvSpPr>
          <p:cNvPr id="3" name="Title 2"/>
          <p:cNvSpPr>
            <a:spLocks noGrp="1"/>
          </p:cNvSpPr>
          <p:nvPr>
            <p:ph type="title"/>
          </p:nvPr>
        </p:nvSpPr>
        <p:spPr/>
        <p:txBody>
          <a:bodyPr/>
          <a:lstStyle/>
          <a:p>
            <a:r>
              <a:rPr lang="da-DK" dirty="0"/>
              <a:t>DAG </a:t>
            </a:r>
            <a:r>
              <a:rPr lang="da-DK" dirty="0" err="1"/>
              <a:t>Shortest</a:t>
            </a:r>
            <a:r>
              <a:rPr lang="da-DK" dirty="0"/>
              <a:t> Paths</a:t>
            </a:r>
          </a:p>
        </p:txBody>
      </p:sp>
      <p:pic>
        <p:nvPicPr>
          <p:cNvPr id="5" name="Picture 4"/>
          <p:cNvPicPr>
            <a:picLocks noChangeAspect="1"/>
          </p:cNvPicPr>
          <p:nvPr/>
        </p:nvPicPr>
        <p:blipFill>
          <a:blip r:embed="rId2"/>
          <a:stretch>
            <a:fillRect/>
          </a:stretch>
        </p:blipFill>
        <p:spPr>
          <a:xfrm>
            <a:off x="413204" y="2376384"/>
            <a:ext cx="8309141" cy="2761674"/>
          </a:xfrm>
          <a:prstGeom prst="rect">
            <a:avLst/>
          </a:prstGeom>
        </p:spPr>
      </p:pic>
      <p:sp>
        <p:nvSpPr>
          <p:cNvPr id="6" name="Text Placeholder 3"/>
          <p:cNvSpPr txBox="1">
            <a:spLocks/>
          </p:cNvSpPr>
          <p:nvPr/>
        </p:nvSpPr>
        <p:spPr>
          <a:xfrm>
            <a:off x="6663533" y="2480272"/>
            <a:ext cx="5247822" cy="408071"/>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Beregn en Topologisk Rækkefølge: </a:t>
            </a:r>
            <a:r>
              <a:rPr lang="en-US" sz="1800" dirty="0"/>
              <a:t>Θ(|V| + |E|) </a:t>
            </a:r>
            <a:endParaRPr lang="da-DK" sz="1800" b="1" dirty="0"/>
          </a:p>
          <a:p>
            <a:pPr marL="0" indent="0">
              <a:buNone/>
            </a:pPr>
            <a:endParaRPr lang="da-DK" sz="1800" b="1" dirty="0"/>
          </a:p>
        </p:txBody>
      </p:sp>
      <p:sp>
        <p:nvSpPr>
          <p:cNvPr id="7" name="Text Placeholder 3"/>
          <p:cNvSpPr txBox="1">
            <a:spLocks/>
          </p:cNvSpPr>
          <p:nvPr/>
        </p:nvSpPr>
        <p:spPr>
          <a:xfrm>
            <a:off x="6540162" y="4729151"/>
            <a:ext cx="5247822" cy="800792"/>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Udvid ‘fronten’ af </a:t>
            </a:r>
            <a:r>
              <a:rPr lang="da-DK" sz="1800" b="1" dirty="0" err="1"/>
              <a:t>shortest</a:t>
            </a:r>
            <a:r>
              <a:rPr lang="da-DK" sz="1800" b="1" dirty="0"/>
              <a:t> </a:t>
            </a:r>
            <a:r>
              <a:rPr lang="da-DK" sz="1800" b="1" dirty="0" err="1"/>
              <a:t>paths</a:t>
            </a:r>
            <a:r>
              <a:rPr lang="da-DK" sz="1800" b="1" dirty="0"/>
              <a:t> efter den topologiske rækkefølge: </a:t>
            </a:r>
            <a:r>
              <a:rPr lang="en-US" sz="1800" dirty="0"/>
              <a:t>Θ(|V| + |E|) </a:t>
            </a:r>
            <a:endParaRPr lang="da-DK" sz="1800" b="1" dirty="0"/>
          </a:p>
          <a:p>
            <a:pPr marL="0" indent="0">
              <a:buNone/>
            </a:pPr>
            <a:endParaRPr lang="da-DK" sz="1800" b="1" dirty="0"/>
          </a:p>
        </p:txBody>
      </p:sp>
    </p:spTree>
    <p:extLst>
      <p:ext uri="{BB962C8B-B14F-4D97-AF65-F5344CB8AC3E}">
        <p14:creationId xmlns:p14="http://schemas.microsoft.com/office/powerpoint/2010/main" val="337614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28</a:t>
            </a:fld>
            <a:endParaRPr lang="en-US" dirty="0"/>
          </a:p>
        </p:txBody>
      </p:sp>
      <p:sp>
        <p:nvSpPr>
          <p:cNvPr id="3" name="Title 2"/>
          <p:cNvSpPr>
            <a:spLocks noGrp="1"/>
          </p:cNvSpPr>
          <p:nvPr>
            <p:ph type="title"/>
          </p:nvPr>
        </p:nvSpPr>
        <p:spPr>
          <a:xfrm>
            <a:off x="587374" y="370290"/>
            <a:ext cx="9205983" cy="1474385"/>
          </a:xfrm>
        </p:spPr>
        <p:txBody>
          <a:bodyPr/>
          <a:lstStyle/>
          <a:p>
            <a:r>
              <a:rPr lang="da-DK" dirty="0"/>
              <a:t>DAG </a:t>
            </a:r>
            <a:r>
              <a:rPr lang="da-DK" dirty="0" err="1"/>
              <a:t>Shortest</a:t>
            </a:r>
            <a:r>
              <a:rPr lang="da-DK" dirty="0"/>
              <a:t> Paths: Eksempel</a:t>
            </a:r>
          </a:p>
        </p:txBody>
      </p:sp>
      <p:pic>
        <p:nvPicPr>
          <p:cNvPr id="5" name="Picture 4"/>
          <p:cNvPicPr>
            <a:picLocks noChangeAspect="1"/>
          </p:cNvPicPr>
          <p:nvPr/>
        </p:nvPicPr>
        <p:blipFill>
          <a:blip r:embed="rId2"/>
          <a:stretch>
            <a:fillRect/>
          </a:stretch>
        </p:blipFill>
        <p:spPr>
          <a:xfrm>
            <a:off x="1970432" y="1047750"/>
            <a:ext cx="8039100" cy="5810250"/>
          </a:xfrm>
          <a:prstGeom prst="rect">
            <a:avLst/>
          </a:prstGeom>
        </p:spPr>
      </p:pic>
      <p:sp>
        <p:nvSpPr>
          <p:cNvPr id="6" name="Rectangle 5"/>
          <p:cNvSpPr/>
          <p:nvPr/>
        </p:nvSpPr>
        <p:spPr>
          <a:xfrm>
            <a:off x="6151419" y="1107482"/>
            <a:ext cx="4706546" cy="1147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914401" y="2629996"/>
            <a:ext cx="4706546" cy="1147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6359017" y="2629995"/>
            <a:ext cx="4706546" cy="1147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1283436" y="4170217"/>
            <a:ext cx="4706546" cy="1147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6204838" y="4158842"/>
            <a:ext cx="4706546" cy="1147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1498292" y="5632272"/>
            <a:ext cx="4706546" cy="1147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p:cNvPicPr>
            <a:picLocks noChangeAspect="1"/>
          </p:cNvPicPr>
          <p:nvPr/>
        </p:nvPicPr>
        <p:blipFill>
          <a:blip r:embed="rId3"/>
          <a:stretch>
            <a:fillRect/>
          </a:stretch>
        </p:blipFill>
        <p:spPr>
          <a:xfrm>
            <a:off x="5984258" y="5403498"/>
            <a:ext cx="4209820" cy="1399200"/>
          </a:xfrm>
          <a:prstGeom prst="rect">
            <a:avLst/>
          </a:prstGeom>
        </p:spPr>
      </p:pic>
      <p:pic>
        <p:nvPicPr>
          <p:cNvPr id="13" name="Picture 12"/>
          <p:cNvPicPr>
            <a:picLocks noChangeAspect="1"/>
          </p:cNvPicPr>
          <p:nvPr/>
        </p:nvPicPr>
        <p:blipFill>
          <a:blip r:embed="rId4"/>
          <a:stretch>
            <a:fillRect/>
          </a:stretch>
        </p:blipFill>
        <p:spPr>
          <a:xfrm>
            <a:off x="9778402" y="5736152"/>
            <a:ext cx="2265963" cy="939800"/>
          </a:xfrm>
          <a:prstGeom prst="rect">
            <a:avLst/>
          </a:prstGeom>
        </p:spPr>
      </p:pic>
    </p:spTree>
    <p:extLst>
      <p:ext uri="{BB962C8B-B14F-4D97-AF65-F5344CB8AC3E}">
        <p14:creationId xmlns:p14="http://schemas.microsoft.com/office/powerpoint/2010/main" val="55613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29</a:t>
            </a:fld>
            <a:endParaRPr lang="en-US" dirty="0"/>
          </a:p>
        </p:txBody>
      </p:sp>
      <p:sp>
        <p:nvSpPr>
          <p:cNvPr id="3" name="Title 2"/>
          <p:cNvSpPr>
            <a:spLocks noGrp="1"/>
          </p:cNvSpPr>
          <p:nvPr>
            <p:ph type="title"/>
          </p:nvPr>
        </p:nvSpPr>
        <p:spPr/>
        <p:txBody>
          <a:bodyPr/>
          <a:lstStyle/>
          <a:p>
            <a:r>
              <a:rPr lang="da-DK" dirty="0" err="1"/>
              <a:t>Dijkstra’s</a:t>
            </a:r>
            <a:r>
              <a:rPr lang="da-DK" dirty="0"/>
              <a:t> Algoritme</a:t>
            </a:r>
          </a:p>
        </p:txBody>
      </p:sp>
      <p:sp>
        <p:nvSpPr>
          <p:cNvPr id="4" name="Text Placeholder 3"/>
          <p:cNvSpPr>
            <a:spLocks noGrp="1"/>
          </p:cNvSpPr>
          <p:nvPr>
            <p:ph type="body" sz="quarter" idx="12"/>
          </p:nvPr>
        </p:nvSpPr>
        <p:spPr>
          <a:xfrm>
            <a:off x="587375" y="1302327"/>
            <a:ext cx="7351280" cy="4466706"/>
          </a:xfrm>
        </p:spPr>
        <p:txBody>
          <a:bodyPr>
            <a:normAutofit/>
          </a:bodyPr>
          <a:lstStyle/>
          <a:p>
            <a:r>
              <a:rPr lang="da-DK" sz="2000" dirty="0"/>
              <a:t>Løser Single-Source </a:t>
            </a:r>
            <a:r>
              <a:rPr lang="da-DK" sz="2000" dirty="0" err="1"/>
              <a:t>Shortest</a:t>
            </a:r>
            <a:r>
              <a:rPr lang="da-DK" sz="2000" dirty="0"/>
              <a:t> Path, med antagelsen </a:t>
            </a:r>
            <a:br>
              <a:rPr lang="da-DK" sz="2000" dirty="0"/>
            </a:br>
            <a:r>
              <a:rPr lang="da-DK" sz="2000" dirty="0"/>
              <a:t>at kanterne har ikke-negative vægte </a:t>
            </a:r>
          </a:p>
          <a:p>
            <a:pPr lvl="1"/>
            <a:r>
              <a:rPr lang="da-DK" sz="1800" dirty="0"/>
              <a:t>Altså, ingen negative kredse</a:t>
            </a:r>
          </a:p>
          <a:p>
            <a:r>
              <a:rPr lang="da-DK" sz="2000" dirty="0"/>
              <a:t>En generalisering af </a:t>
            </a:r>
            <a:r>
              <a:rPr lang="da-DK" sz="2000" b="1" dirty="0"/>
              <a:t>BFS</a:t>
            </a:r>
            <a:r>
              <a:rPr lang="da-DK" sz="2000" dirty="0"/>
              <a:t> over vægtede grafer</a:t>
            </a:r>
          </a:p>
          <a:p>
            <a:pPr lvl="1"/>
            <a:r>
              <a:rPr lang="da-DK" sz="1800" dirty="0"/>
              <a:t>BFS laver et træ over de korteste vejer fra </a:t>
            </a:r>
            <a:r>
              <a:rPr lang="da-DK" sz="1800" b="1" dirty="0"/>
              <a:t>s</a:t>
            </a:r>
            <a:r>
              <a:rPr lang="da-DK" sz="1800" dirty="0"/>
              <a:t>, </a:t>
            </a:r>
            <a:br>
              <a:rPr lang="da-DK" sz="1800" dirty="0"/>
            </a:br>
            <a:r>
              <a:rPr lang="da-DK" sz="1800" dirty="0"/>
              <a:t>i en </a:t>
            </a:r>
            <a:r>
              <a:rPr lang="da-DK" sz="1800" dirty="0" err="1"/>
              <a:t>uvægtet</a:t>
            </a:r>
            <a:r>
              <a:rPr lang="da-DK" sz="1800" dirty="0"/>
              <a:t> graf</a:t>
            </a:r>
          </a:p>
        </p:txBody>
      </p:sp>
      <p:sp>
        <p:nvSpPr>
          <p:cNvPr id="5" name="Text Placeholder 3"/>
          <p:cNvSpPr txBox="1">
            <a:spLocks/>
          </p:cNvSpPr>
          <p:nvPr/>
        </p:nvSpPr>
        <p:spPr>
          <a:xfrm>
            <a:off x="406954" y="3810764"/>
            <a:ext cx="6098366" cy="2691432"/>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1800" b="1" dirty="0"/>
              <a:t>Som i </a:t>
            </a:r>
            <a:r>
              <a:rPr lang="da-DK" sz="1800" b="1" dirty="0" err="1"/>
              <a:t>Breadth</a:t>
            </a:r>
            <a:r>
              <a:rPr lang="da-DK" sz="1800" b="1" dirty="0"/>
              <a:t>-First Search (BFS), udvider ‘fronten’ i en øgende afstand fra s</a:t>
            </a:r>
          </a:p>
          <a:p>
            <a:pPr>
              <a:buFont typeface="Arial" panose="020B0604020202020204" pitchFamily="34" charset="0"/>
              <a:buChar char="•"/>
            </a:pPr>
            <a:r>
              <a:rPr lang="da-DK" sz="1800" b="1" dirty="0"/>
              <a:t>Hver knude besøges en enkelt gang, og fortsætter </a:t>
            </a:r>
            <a:br>
              <a:rPr lang="da-DK" sz="1800" b="1" dirty="0"/>
            </a:br>
            <a:r>
              <a:rPr lang="da-DK" sz="1800" b="1" dirty="0"/>
              <a:t>”i bredden” som BFS</a:t>
            </a:r>
          </a:p>
          <a:p>
            <a:pPr>
              <a:buFont typeface="Arial" panose="020B0604020202020204" pitchFamily="34" charset="0"/>
              <a:buChar char="•"/>
            </a:pPr>
            <a:r>
              <a:rPr lang="da-DK" sz="1800" b="1" dirty="0"/>
              <a:t>Bruger en min-</a:t>
            </a:r>
            <a:r>
              <a:rPr lang="da-DK" sz="1800" b="1" dirty="0" err="1"/>
              <a:t>priority</a:t>
            </a:r>
            <a:r>
              <a:rPr lang="da-DK" sz="1800" b="1" dirty="0"/>
              <a:t> </a:t>
            </a:r>
            <a:r>
              <a:rPr lang="da-DK" sz="1800" b="1" dirty="0" err="1"/>
              <a:t>queue</a:t>
            </a:r>
            <a:r>
              <a:rPr lang="da-DK" sz="1800" b="1" dirty="0"/>
              <a:t>, sådan at vi altid kan fortsætte med udforskningen der vi har de korteste veje end så længe (og ikke-udforskede knuder)</a:t>
            </a:r>
          </a:p>
        </p:txBody>
      </p:sp>
      <p:pic>
        <p:nvPicPr>
          <p:cNvPr id="6" name="Picture 2" descr="https://upload.wikimedia.org/wikipedia/commons/2/23/Dijkstras_progress_animatio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07145" y="593223"/>
            <a:ext cx="5306289" cy="5306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readth-First Search Algorithm (BFS) – Ömer Sezer">
            <a:extLst>
              <a:ext uri="{FF2B5EF4-FFF2-40B4-BE49-F238E27FC236}">
                <a16:creationId xmlns:a16="http://schemas.microsoft.com/office/drawing/2014/main" id="{977DED66-DC29-430B-8B56-C281295FDA6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778672" y="1302327"/>
            <a:ext cx="5120629" cy="479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6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3</a:t>
            </a:fld>
            <a:endParaRPr lang="en-US" dirty="0"/>
          </a:p>
        </p:txBody>
      </p:sp>
      <p:sp>
        <p:nvSpPr>
          <p:cNvPr id="4" name="Title 3"/>
          <p:cNvSpPr>
            <a:spLocks noGrp="1"/>
          </p:cNvSpPr>
          <p:nvPr>
            <p:ph type="title"/>
          </p:nvPr>
        </p:nvSpPr>
        <p:spPr>
          <a:xfrm>
            <a:off x="587374" y="359273"/>
            <a:ext cx="5409665" cy="1621619"/>
          </a:xfrm>
        </p:spPr>
        <p:txBody>
          <a:bodyPr/>
          <a:lstStyle/>
          <a:p>
            <a:r>
              <a:rPr lang="da-DK" dirty="0"/>
              <a:t>Forelæsningernes emner</a:t>
            </a:r>
          </a:p>
        </p:txBody>
      </p:sp>
      <p:sp>
        <p:nvSpPr>
          <p:cNvPr id="2" name="Rectangle 1"/>
          <p:cNvSpPr/>
          <p:nvPr/>
        </p:nvSpPr>
        <p:spPr>
          <a:xfrm>
            <a:off x="4136904" y="3280917"/>
            <a:ext cx="2169459"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Arial" panose="020B0604020202020204" pitchFamily="34" charset="0"/>
              <a:buChar char="•"/>
            </a:pPr>
            <a:r>
              <a:rPr lang="da-DK" b="1" dirty="0">
                <a:solidFill>
                  <a:srgbClr val="FF0000"/>
                </a:solidFill>
              </a:rPr>
              <a:t>Analyse</a:t>
            </a:r>
          </a:p>
          <a:p>
            <a:pPr marL="342900" indent="-342900">
              <a:buFont typeface="Arial" panose="020B0604020202020204" pitchFamily="34" charset="0"/>
              <a:buChar char="•"/>
            </a:pPr>
            <a:r>
              <a:rPr lang="da-DK" b="1" dirty="0">
                <a:solidFill>
                  <a:srgbClr val="0070C0"/>
                </a:solidFill>
              </a:rPr>
              <a:t>Design</a:t>
            </a:r>
          </a:p>
          <a:p>
            <a:pPr marL="342900" indent="-342900">
              <a:buFont typeface="Arial" panose="020B0604020202020204" pitchFamily="34" charset="0"/>
              <a:buChar char="•"/>
            </a:pPr>
            <a:r>
              <a:rPr lang="da-DK" b="1" dirty="0">
                <a:solidFill>
                  <a:srgbClr val="00B050"/>
                </a:solidFill>
              </a:rPr>
              <a:t>Datastrukturer</a:t>
            </a:r>
          </a:p>
          <a:p>
            <a:pPr marL="342900" indent="-342900">
              <a:buFont typeface="Arial" panose="020B0604020202020204" pitchFamily="34" charset="0"/>
              <a:buChar char="•"/>
            </a:pPr>
            <a:r>
              <a:rPr lang="da-DK" b="1" dirty="0">
                <a:solidFill>
                  <a:srgbClr val="5E9695"/>
                </a:solidFill>
              </a:rPr>
              <a:t>Grafer</a:t>
            </a:r>
          </a:p>
        </p:txBody>
      </p:sp>
      <p:sp>
        <p:nvSpPr>
          <p:cNvPr id="6" name="Right Arrow 5"/>
          <p:cNvSpPr/>
          <p:nvPr/>
        </p:nvSpPr>
        <p:spPr>
          <a:xfrm rot="10800000">
            <a:off x="3830243" y="5673427"/>
            <a:ext cx="2166796" cy="689943"/>
          </a:xfrm>
          <a:prstGeom prst="rightArrow">
            <a:avLst>
              <a:gd name="adj1" fmla="val 50000"/>
              <a:gd name="adj2" fmla="val 8124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Text Placeholder 4">
            <a:extLst>
              <a:ext uri="{FF2B5EF4-FFF2-40B4-BE49-F238E27FC236}">
                <a16:creationId xmlns:a16="http://schemas.microsoft.com/office/drawing/2014/main" id="{0B9D9D48-834E-49C5-8283-3071786ECCA2}"/>
              </a:ext>
            </a:extLst>
          </p:cNvPr>
          <p:cNvSpPr>
            <a:spLocks noGrp="1"/>
          </p:cNvSpPr>
          <p:nvPr>
            <p:ph type="body" sz="quarter" idx="12"/>
          </p:nvPr>
        </p:nvSpPr>
        <p:spPr>
          <a:xfrm>
            <a:off x="566379" y="1879601"/>
            <a:ext cx="4982152" cy="4734956"/>
          </a:xfrm>
        </p:spPr>
        <p:txBody>
          <a:bodyPr>
            <a:normAutofit/>
          </a:bodyPr>
          <a:lstStyle/>
          <a:p>
            <a:pPr>
              <a:buFont typeface="Arial" panose="020B0604020202020204" pitchFamily="34" charset="0"/>
              <a:buChar char="•"/>
            </a:pPr>
            <a:r>
              <a:rPr lang="da-DK" b="1" strike="sngStrike" dirty="0" err="1">
                <a:solidFill>
                  <a:srgbClr val="FF0000"/>
                </a:solidFill>
              </a:rPr>
              <a:t>Algorithms</a:t>
            </a:r>
            <a:r>
              <a:rPr lang="da-DK" b="1" strike="sngStrike" dirty="0">
                <a:solidFill>
                  <a:srgbClr val="FF0000"/>
                </a:solidFill>
              </a:rPr>
              <a:t>, </a:t>
            </a:r>
            <a:r>
              <a:rPr lang="da-DK" b="1" strike="sngStrike" dirty="0" err="1">
                <a:solidFill>
                  <a:srgbClr val="FF0000"/>
                </a:solidFill>
              </a:rPr>
              <a:t>Correctness</a:t>
            </a:r>
            <a:r>
              <a:rPr lang="da-DK" b="1" strike="sngStrike" dirty="0">
                <a:solidFill>
                  <a:srgbClr val="FF0000"/>
                </a:solidFill>
              </a:rPr>
              <a:t>, and </a:t>
            </a:r>
            <a:r>
              <a:rPr lang="da-DK" b="1" strike="sngStrike" dirty="0" err="1">
                <a:solidFill>
                  <a:srgbClr val="FF0000"/>
                </a:solidFill>
              </a:rPr>
              <a:t>Efficiency</a:t>
            </a:r>
            <a:r>
              <a:rPr lang="da-DK" b="1" strike="sngStrike" dirty="0">
                <a:solidFill>
                  <a:srgbClr val="FF0000"/>
                </a:solidFill>
              </a:rPr>
              <a:t> </a:t>
            </a:r>
          </a:p>
          <a:p>
            <a:pPr>
              <a:buFont typeface="Arial" panose="020B0604020202020204" pitchFamily="34" charset="0"/>
              <a:buChar char="•"/>
            </a:pPr>
            <a:r>
              <a:rPr lang="da-DK" b="1" strike="sngStrike" dirty="0" err="1">
                <a:solidFill>
                  <a:srgbClr val="FF0000"/>
                </a:solidFill>
              </a:rPr>
              <a:t>Insertion</a:t>
            </a:r>
            <a:r>
              <a:rPr lang="da-DK" b="1" strike="sngStrike" dirty="0">
                <a:solidFill>
                  <a:srgbClr val="FF0000"/>
                </a:solidFill>
              </a:rPr>
              <a:t> sort &amp; </a:t>
            </a:r>
            <a:r>
              <a:rPr lang="da-DK" b="1" strike="sngStrike" dirty="0" err="1">
                <a:solidFill>
                  <a:srgbClr val="FF0000"/>
                </a:solidFill>
              </a:rPr>
              <a:t>Asymptotic</a:t>
            </a:r>
            <a:r>
              <a:rPr lang="da-DK" b="1" strike="sngStrike" dirty="0">
                <a:solidFill>
                  <a:srgbClr val="FF0000"/>
                </a:solidFill>
              </a:rPr>
              <a:t> notation </a:t>
            </a:r>
          </a:p>
          <a:p>
            <a:pPr>
              <a:buFont typeface="Arial" panose="020B0604020202020204" pitchFamily="34" charset="0"/>
              <a:buChar char="•"/>
            </a:pPr>
            <a:r>
              <a:rPr lang="da-DK" b="1" strike="sngStrike" dirty="0" err="1">
                <a:solidFill>
                  <a:srgbClr val="FF0000"/>
                </a:solidFill>
              </a:rPr>
              <a:t>Recurrences</a:t>
            </a:r>
            <a:r>
              <a:rPr lang="da-DK" b="1" strike="sngStrike" dirty="0">
                <a:solidFill>
                  <a:srgbClr val="FF0000"/>
                </a:solidFill>
              </a:rPr>
              <a:t> &amp; The Master Method </a:t>
            </a:r>
            <a:br>
              <a:rPr lang="da-DK" b="1" strike="sngStrike" dirty="0">
                <a:solidFill>
                  <a:srgbClr val="FF0000"/>
                </a:solidFill>
              </a:rPr>
            </a:br>
            <a:endParaRPr lang="da-DK" b="1" strike="sngStrike" dirty="0">
              <a:solidFill>
                <a:srgbClr val="FF0000"/>
              </a:solidFill>
            </a:endParaRPr>
          </a:p>
          <a:p>
            <a:pPr>
              <a:buFont typeface="Arial" panose="020B0604020202020204" pitchFamily="34" charset="0"/>
              <a:buChar char="•"/>
            </a:pPr>
            <a:r>
              <a:rPr lang="da-DK" b="1" strike="sngStrike" dirty="0" err="1">
                <a:solidFill>
                  <a:srgbClr val="0070C0"/>
                </a:solidFill>
              </a:rPr>
              <a:t>Divide</a:t>
            </a:r>
            <a:r>
              <a:rPr lang="da-DK" b="1" strike="sngStrike" dirty="0">
                <a:solidFill>
                  <a:srgbClr val="0070C0"/>
                </a:solidFill>
              </a:rPr>
              <a:t>-And-</a:t>
            </a:r>
            <a:r>
              <a:rPr lang="da-DK" b="1" strike="sngStrike" dirty="0" err="1">
                <a:solidFill>
                  <a:srgbClr val="0070C0"/>
                </a:solidFill>
              </a:rPr>
              <a:t>Conquer</a:t>
            </a:r>
            <a:r>
              <a:rPr lang="da-DK" b="1" strike="sngStrike" dirty="0">
                <a:solidFill>
                  <a:srgbClr val="0070C0"/>
                </a:solidFill>
              </a:rPr>
              <a:t>: </a:t>
            </a:r>
            <a:r>
              <a:rPr lang="da-DK" b="1" strike="sngStrike" dirty="0" err="1">
                <a:solidFill>
                  <a:srgbClr val="0070C0"/>
                </a:solidFill>
              </a:rPr>
              <a:t>Merge</a:t>
            </a:r>
            <a:r>
              <a:rPr lang="da-DK" b="1" strike="sngStrike" dirty="0">
                <a:solidFill>
                  <a:srgbClr val="0070C0"/>
                </a:solidFill>
              </a:rPr>
              <a:t> sort </a:t>
            </a:r>
          </a:p>
          <a:p>
            <a:pPr>
              <a:buFont typeface="Arial" panose="020B0604020202020204" pitchFamily="34" charset="0"/>
              <a:buChar char="•"/>
            </a:pPr>
            <a:r>
              <a:rPr lang="da-DK" b="1" strike="sngStrike" dirty="0" err="1">
                <a:solidFill>
                  <a:srgbClr val="0070C0"/>
                </a:solidFill>
              </a:rPr>
              <a:t>Sorting</a:t>
            </a:r>
            <a:r>
              <a:rPr lang="da-DK" b="1" strike="sngStrike" dirty="0">
                <a:solidFill>
                  <a:srgbClr val="0070C0"/>
                </a:solidFill>
              </a:rPr>
              <a:t> </a:t>
            </a:r>
            <a:r>
              <a:rPr lang="da-DK" b="1" strike="sngStrike" dirty="0" err="1">
                <a:solidFill>
                  <a:srgbClr val="0070C0"/>
                </a:solidFill>
              </a:rPr>
              <a:t>Algorithms</a:t>
            </a:r>
            <a:endParaRPr lang="da-DK" b="1" strike="sngStrike" dirty="0">
              <a:solidFill>
                <a:srgbClr val="0070C0"/>
              </a:solidFill>
            </a:endParaRPr>
          </a:p>
          <a:p>
            <a:pPr>
              <a:buFont typeface="Arial" panose="020B0604020202020204" pitchFamily="34" charset="0"/>
              <a:buChar char="•"/>
            </a:pPr>
            <a:r>
              <a:rPr lang="da-DK" b="1" strike="sngStrike" dirty="0">
                <a:solidFill>
                  <a:srgbClr val="0070C0"/>
                </a:solidFill>
              </a:rPr>
              <a:t>Dynamic Programming </a:t>
            </a:r>
            <a:br>
              <a:rPr lang="da-DK" b="1" strike="sngStrike" dirty="0">
                <a:solidFill>
                  <a:srgbClr val="0070C0"/>
                </a:solidFill>
              </a:rPr>
            </a:br>
            <a:endParaRPr lang="da-DK" b="1" strike="sngStrike" dirty="0">
              <a:solidFill>
                <a:srgbClr val="0070C0"/>
              </a:solidFill>
            </a:endParaRPr>
          </a:p>
          <a:p>
            <a:pPr>
              <a:buFont typeface="Arial" panose="020B0604020202020204" pitchFamily="34" charset="0"/>
              <a:buChar char="•"/>
            </a:pPr>
            <a:r>
              <a:rPr lang="da-DK" b="1" strike="sngStrike" dirty="0" err="1">
                <a:solidFill>
                  <a:srgbClr val="00B050"/>
                </a:solidFill>
              </a:rPr>
              <a:t>Elementary</a:t>
            </a:r>
            <a:r>
              <a:rPr lang="da-DK" b="1" strike="sngStrike" dirty="0">
                <a:solidFill>
                  <a:srgbClr val="00B050"/>
                </a:solidFill>
              </a:rPr>
              <a:t> Data </a:t>
            </a:r>
            <a:r>
              <a:rPr lang="da-DK" b="1" strike="sngStrike" dirty="0" err="1">
                <a:solidFill>
                  <a:srgbClr val="00B050"/>
                </a:solidFill>
              </a:rPr>
              <a:t>Structures</a:t>
            </a:r>
            <a:r>
              <a:rPr lang="da-DK" b="1" strike="sngStrike" dirty="0">
                <a:solidFill>
                  <a:srgbClr val="00B050"/>
                </a:solidFill>
              </a:rPr>
              <a:t> </a:t>
            </a:r>
          </a:p>
          <a:p>
            <a:pPr>
              <a:buFont typeface="Arial" panose="020B0604020202020204" pitchFamily="34" charset="0"/>
              <a:buChar char="•"/>
            </a:pPr>
            <a:r>
              <a:rPr lang="da-DK" b="1" strike="sngStrike" dirty="0">
                <a:solidFill>
                  <a:srgbClr val="00B050"/>
                </a:solidFill>
              </a:rPr>
              <a:t>Hash </a:t>
            </a:r>
            <a:r>
              <a:rPr lang="da-DK" b="1" strike="sngStrike" dirty="0" err="1">
                <a:solidFill>
                  <a:srgbClr val="00B050"/>
                </a:solidFill>
              </a:rPr>
              <a:t>Tables</a:t>
            </a:r>
            <a:r>
              <a:rPr lang="da-DK" b="1" strike="sngStrike" dirty="0">
                <a:solidFill>
                  <a:srgbClr val="00B050"/>
                </a:solidFill>
              </a:rPr>
              <a:t> </a:t>
            </a:r>
          </a:p>
          <a:p>
            <a:pPr>
              <a:buFont typeface="Arial" panose="020B0604020202020204" pitchFamily="34" charset="0"/>
              <a:buChar char="•"/>
            </a:pPr>
            <a:r>
              <a:rPr lang="da-DK" b="1" strike="sngStrike" dirty="0" err="1">
                <a:solidFill>
                  <a:srgbClr val="00B050"/>
                </a:solidFill>
              </a:rPr>
              <a:t>Binary</a:t>
            </a:r>
            <a:r>
              <a:rPr lang="da-DK" b="1" strike="sngStrike" dirty="0">
                <a:solidFill>
                  <a:srgbClr val="00B050"/>
                </a:solidFill>
              </a:rPr>
              <a:t> Search Trees </a:t>
            </a:r>
            <a:br>
              <a:rPr lang="da-DK" b="1" strike="sngStrike" dirty="0">
                <a:solidFill>
                  <a:srgbClr val="00B050"/>
                </a:solidFill>
              </a:rPr>
            </a:br>
            <a:endParaRPr lang="da-DK" b="1" strike="sngStrike" dirty="0">
              <a:solidFill>
                <a:srgbClr val="00B050"/>
              </a:solidFill>
            </a:endParaRPr>
          </a:p>
          <a:p>
            <a:pPr>
              <a:buFont typeface="Arial" panose="020B0604020202020204" pitchFamily="34" charset="0"/>
              <a:buChar char="•"/>
            </a:pPr>
            <a:r>
              <a:rPr lang="da-DK" b="1" strike="sngStrike" dirty="0" err="1">
                <a:solidFill>
                  <a:srgbClr val="5E9695"/>
                </a:solidFill>
              </a:rPr>
              <a:t>Elementary</a:t>
            </a:r>
            <a:r>
              <a:rPr lang="da-DK" b="1" strike="sngStrike" dirty="0">
                <a:solidFill>
                  <a:srgbClr val="5E9695"/>
                </a:solidFill>
              </a:rPr>
              <a:t> Graph </a:t>
            </a:r>
            <a:r>
              <a:rPr lang="da-DK" b="1" strike="sngStrike" dirty="0" err="1">
                <a:solidFill>
                  <a:srgbClr val="5E9695"/>
                </a:solidFill>
              </a:rPr>
              <a:t>Algorithms</a:t>
            </a:r>
            <a:r>
              <a:rPr lang="da-DK" b="1" strike="sngStrike" dirty="0">
                <a:solidFill>
                  <a:srgbClr val="5E9695"/>
                </a:solidFill>
              </a:rPr>
              <a:t> </a:t>
            </a:r>
          </a:p>
          <a:p>
            <a:pPr>
              <a:buFont typeface="Arial" panose="020B0604020202020204" pitchFamily="34" charset="0"/>
              <a:buChar char="•"/>
            </a:pPr>
            <a:r>
              <a:rPr lang="da-DK" b="1" dirty="0">
                <a:solidFill>
                  <a:srgbClr val="5E9695"/>
                </a:solidFill>
              </a:rPr>
              <a:t>Single-Source </a:t>
            </a:r>
            <a:r>
              <a:rPr lang="da-DK" b="1" dirty="0" err="1">
                <a:solidFill>
                  <a:srgbClr val="5E9695"/>
                </a:solidFill>
              </a:rPr>
              <a:t>Shortest</a:t>
            </a:r>
            <a:r>
              <a:rPr lang="da-DK" b="1" dirty="0">
                <a:solidFill>
                  <a:srgbClr val="5E9695"/>
                </a:solidFill>
              </a:rPr>
              <a:t> Paths </a:t>
            </a:r>
          </a:p>
          <a:p>
            <a:pPr>
              <a:buFont typeface="Arial" panose="020B0604020202020204" pitchFamily="34" charset="0"/>
              <a:buChar char="•"/>
            </a:pPr>
            <a:r>
              <a:rPr lang="da-DK" b="1" dirty="0">
                <a:solidFill>
                  <a:srgbClr val="5E9695"/>
                </a:solidFill>
              </a:rPr>
              <a:t>All-pairs </a:t>
            </a:r>
            <a:r>
              <a:rPr lang="da-DK" b="1" dirty="0" err="1">
                <a:solidFill>
                  <a:srgbClr val="5E9695"/>
                </a:solidFill>
              </a:rPr>
              <a:t>Shortest</a:t>
            </a:r>
            <a:r>
              <a:rPr lang="da-DK" b="1" dirty="0">
                <a:solidFill>
                  <a:srgbClr val="5E9695"/>
                </a:solidFill>
              </a:rPr>
              <a:t> Paths</a:t>
            </a:r>
          </a:p>
        </p:txBody>
      </p:sp>
      <p:pic>
        <p:nvPicPr>
          <p:cNvPr id="10" name="Picture 2" descr="https://upload.wikimedia.org/wikipedia/commons/2/23/Dijkstras_progress_animation.gif">
            <a:extLst>
              <a:ext uri="{FF2B5EF4-FFF2-40B4-BE49-F238E27FC236}">
                <a16:creationId xmlns:a16="http://schemas.microsoft.com/office/drawing/2014/main" id="{556EEE63-0587-42A4-A90D-5E3A603735D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39065" y="844549"/>
            <a:ext cx="5572290" cy="557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6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30</a:t>
            </a:fld>
            <a:endParaRPr lang="en-US" dirty="0"/>
          </a:p>
        </p:txBody>
      </p:sp>
      <p:sp>
        <p:nvSpPr>
          <p:cNvPr id="3" name="Title 2"/>
          <p:cNvSpPr>
            <a:spLocks noGrp="1"/>
          </p:cNvSpPr>
          <p:nvPr>
            <p:ph type="title"/>
          </p:nvPr>
        </p:nvSpPr>
        <p:spPr>
          <a:xfrm>
            <a:off x="587374" y="370290"/>
            <a:ext cx="6246045" cy="1474385"/>
          </a:xfrm>
        </p:spPr>
        <p:txBody>
          <a:bodyPr/>
          <a:lstStyle/>
          <a:p>
            <a:r>
              <a:rPr lang="da-DK" dirty="0" err="1"/>
              <a:t>Dijkstra’s</a:t>
            </a:r>
            <a:r>
              <a:rPr lang="da-DK" dirty="0"/>
              <a:t> Algoritme:</a:t>
            </a:r>
            <a:br>
              <a:rPr lang="da-DK" dirty="0"/>
            </a:br>
            <a:r>
              <a:rPr lang="da-DK" dirty="0"/>
              <a:t>pseudokode</a:t>
            </a:r>
          </a:p>
        </p:txBody>
      </p:sp>
      <p:pic>
        <p:nvPicPr>
          <p:cNvPr id="5" name="Picture 4"/>
          <p:cNvPicPr>
            <a:picLocks noChangeAspect="1"/>
          </p:cNvPicPr>
          <p:nvPr/>
        </p:nvPicPr>
        <p:blipFill rotWithShape="1">
          <a:blip r:embed="rId2"/>
          <a:srcRect r="2867"/>
          <a:stretch/>
        </p:blipFill>
        <p:spPr>
          <a:xfrm>
            <a:off x="303571" y="2102211"/>
            <a:ext cx="4996016" cy="3295650"/>
          </a:xfrm>
          <a:prstGeom prst="rect">
            <a:avLst/>
          </a:prstGeom>
        </p:spPr>
      </p:pic>
      <p:sp>
        <p:nvSpPr>
          <p:cNvPr id="6" name="Text Placeholder 3"/>
          <p:cNvSpPr txBox="1">
            <a:spLocks/>
          </p:cNvSpPr>
          <p:nvPr/>
        </p:nvSpPr>
        <p:spPr>
          <a:xfrm>
            <a:off x="5607777" y="2756739"/>
            <a:ext cx="2509528" cy="800792"/>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S = færdige knuder</a:t>
            </a:r>
          </a:p>
          <a:p>
            <a:pPr marL="0" indent="0">
              <a:buNone/>
            </a:pPr>
            <a:r>
              <a:rPr lang="da-DK" sz="1800" b="1" dirty="0"/>
              <a:t>Q = ufærdige knuder</a:t>
            </a:r>
          </a:p>
        </p:txBody>
      </p:sp>
      <p:sp>
        <p:nvSpPr>
          <p:cNvPr id="7" name="Text Placeholder 3"/>
          <p:cNvSpPr txBox="1">
            <a:spLocks/>
          </p:cNvSpPr>
          <p:nvPr/>
        </p:nvSpPr>
        <p:spPr>
          <a:xfrm>
            <a:off x="5607776" y="3887707"/>
            <a:ext cx="4081655" cy="1133471"/>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Ta en knude med minimal afstand fra s i Q, og udvid fronten gennem at bruge </a:t>
            </a:r>
            <a:r>
              <a:rPr lang="da-DK" sz="1800" b="1" dirty="0" err="1"/>
              <a:t>relax</a:t>
            </a:r>
            <a:r>
              <a:rPr lang="da-DK" sz="1800" b="1" dirty="0"/>
              <a:t> på udgående kanter</a:t>
            </a:r>
          </a:p>
        </p:txBody>
      </p:sp>
    </p:spTree>
    <p:extLst>
      <p:ext uri="{BB962C8B-B14F-4D97-AF65-F5344CB8AC3E}">
        <p14:creationId xmlns:p14="http://schemas.microsoft.com/office/powerpoint/2010/main" val="213721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31</a:t>
            </a:fld>
            <a:endParaRPr lang="en-US" dirty="0"/>
          </a:p>
        </p:txBody>
      </p:sp>
      <p:sp>
        <p:nvSpPr>
          <p:cNvPr id="3" name="Title 2"/>
          <p:cNvSpPr>
            <a:spLocks noGrp="1"/>
          </p:cNvSpPr>
          <p:nvPr>
            <p:ph type="title"/>
          </p:nvPr>
        </p:nvSpPr>
        <p:spPr>
          <a:xfrm>
            <a:off x="587374" y="370290"/>
            <a:ext cx="6663658" cy="1474385"/>
          </a:xfrm>
        </p:spPr>
        <p:txBody>
          <a:bodyPr/>
          <a:lstStyle/>
          <a:p>
            <a:r>
              <a:rPr lang="da-DK" dirty="0" err="1"/>
              <a:t>Dijkstra’s</a:t>
            </a:r>
            <a:r>
              <a:rPr lang="da-DK" dirty="0"/>
              <a:t> Algoritme:</a:t>
            </a:r>
            <a:br>
              <a:rPr lang="da-DK" dirty="0"/>
            </a:br>
            <a:r>
              <a:rPr lang="da-DK" dirty="0"/>
              <a:t>Eksempel</a:t>
            </a:r>
          </a:p>
        </p:txBody>
      </p:sp>
      <p:pic>
        <p:nvPicPr>
          <p:cNvPr id="5" name="Picture 4"/>
          <p:cNvPicPr>
            <a:picLocks noChangeAspect="1"/>
          </p:cNvPicPr>
          <p:nvPr/>
        </p:nvPicPr>
        <p:blipFill>
          <a:blip r:embed="rId2"/>
          <a:stretch>
            <a:fillRect/>
          </a:stretch>
        </p:blipFill>
        <p:spPr>
          <a:xfrm>
            <a:off x="1428750" y="1844675"/>
            <a:ext cx="9334500" cy="4791075"/>
          </a:xfrm>
          <a:prstGeom prst="rect">
            <a:avLst/>
          </a:prstGeom>
        </p:spPr>
      </p:pic>
      <p:sp>
        <p:nvSpPr>
          <p:cNvPr id="6" name="Rectangle 5"/>
          <p:cNvSpPr/>
          <p:nvPr/>
        </p:nvSpPr>
        <p:spPr>
          <a:xfrm>
            <a:off x="4765964" y="1717082"/>
            <a:ext cx="2949018" cy="2162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ctangle 6"/>
          <p:cNvSpPr/>
          <p:nvPr/>
        </p:nvSpPr>
        <p:spPr>
          <a:xfrm>
            <a:off x="7867382" y="1717082"/>
            <a:ext cx="2949018" cy="21621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1177636" y="4211782"/>
            <a:ext cx="3146982" cy="1982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4396952" y="4211782"/>
            <a:ext cx="3146982" cy="1982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7616268" y="4211782"/>
            <a:ext cx="3146982" cy="1982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1" name="Picture 10">
            <a:extLst>
              <a:ext uri="{FF2B5EF4-FFF2-40B4-BE49-F238E27FC236}">
                <a16:creationId xmlns:a16="http://schemas.microsoft.com/office/drawing/2014/main" id="{9033B8AF-84FF-47C2-91B7-91298C55FBE2}"/>
              </a:ext>
            </a:extLst>
          </p:cNvPr>
          <p:cNvPicPr>
            <a:picLocks noChangeAspect="1"/>
          </p:cNvPicPr>
          <p:nvPr/>
        </p:nvPicPr>
        <p:blipFill rotWithShape="1">
          <a:blip r:embed="rId3"/>
          <a:srcRect r="2867"/>
          <a:stretch/>
        </p:blipFill>
        <p:spPr>
          <a:xfrm>
            <a:off x="7334670" y="69257"/>
            <a:ext cx="4754599" cy="3136398"/>
          </a:xfrm>
          <a:prstGeom prst="rect">
            <a:avLst/>
          </a:prstGeom>
        </p:spPr>
      </p:pic>
    </p:spTree>
    <p:extLst>
      <p:ext uri="{BB962C8B-B14F-4D97-AF65-F5344CB8AC3E}">
        <p14:creationId xmlns:p14="http://schemas.microsoft.com/office/powerpoint/2010/main" val="248762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4.375E-6 2.59259E-6 L -0.60507 -0.00255 " pathEditMode="relative" rAng="0" ptsTypes="AA">
                                      <p:cBhvr>
                                        <p:cTn id="18" dur="2000" fill="hold"/>
                                        <p:tgtEl>
                                          <p:spTgt spid="11"/>
                                        </p:tgtEl>
                                        <p:attrNameLst>
                                          <p:attrName>ppt_x</p:attrName>
                                          <p:attrName>ppt_y</p:attrName>
                                        </p:attrNameLst>
                                      </p:cBhvr>
                                      <p:rCtr x="-30260" y="-139"/>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32</a:t>
            </a:fld>
            <a:endParaRPr lang="en-US" dirty="0"/>
          </a:p>
        </p:txBody>
      </p:sp>
      <p:sp>
        <p:nvSpPr>
          <p:cNvPr id="3" name="Title 2"/>
          <p:cNvSpPr>
            <a:spLocks noGrp="1"/>
          </p:cNvSpPr>
          <p:nvPr>
            <p:ph type="title"/>
          </p:nvPr>
        </p:nvSpPr>
        <p:spPr>
          <a:xfrm>
            <a:off x="587374" y="370290"/>
            <a:ext cx="6551363" cy="1474385"/>
          </a:xfrm>
        </p:spPr>
        <p:txBody>
          <a:bodyPr/>
          <a:lstStyle/>
          <a:p>
            <a:r>
              <a:rPr lang="da-DK" dirty="0" err="1"/>
              <a:t>Dijkstra’s</a:t>
            </a:r>
            <a:r>
              <a:rPr lang="da-DK" dirty="0"/>
              <a:t> Algoritme:</a:t>
            </a:r>
            <a:br>
              <a:rPr lang="da-DK" dirty="0"/>
            </a:br>
            <a:r>
              <a:rPr lang="da-DK" dirty="0"/>
              <a:t>Køretid</a:t>
            </a:r>
          </a:p>
        </p:txBody>
      </p:sp>
      <p:sp>
        <p:nvSpPr>
          <p:cNvPr id="4" name="Text Placeholder 3"/>
          <p:cNvSpPr>
            <a:spLocks noGrp="1"/>
          </p:cNvSpPr>
          <p:nvPr>
            <p:ph type="body" sz="quarter" idx="12"/>
          </p:nvPr>
        </p:nvSpPr>
        <p:spPr/>
        <p:txBody>
          <a:bodyPr/>
          <a:lstStyle/>
          <a:p>
            <a:r>
              <a:rPr lang="da-DK" dirty="0"/>
              <a:t>Afhænger af implementeringen af </a:t>
            </a:r>
            <a:r>
              <a:rPr lang="da-DK" dirty="0" err="1"/>
              <a:t>priority</a:t>
            </a:r>
            <a:r>
              <a:rPr lang="da-DK" dirty="0"/>
              <a:t> </a:t>
            </a:r>
            <a:r>
              <a:rPr lang="da-DK" dirty="0" err="1"/>
              <a:t>queuen</a:t>
            </a:r>
            <a:r>
              <a:rPr lang="da-DK" dirty="0"/>
              <a:t> </a:t>
            </a:r>
            <a:r>
              <a:rPr lang="da-DK" b="1" dirty="0"/>
              <a:t>Q</a:t>
            </a:r>
          </a:p>
        </p:txBody>
      </p:sp>
      <p:sp>
        <p:nvSpPr>
          <p:cNvPr id="5" name="Text Placeholder 3"/>
          <p:cNvSpPr txBox="1">
            <a:spLocks/>
          </p:cNvSpPr>
          <p:nvPr/>
        </p:nvSpPr>
        <p:spPr>
          <a:xfrm>
            <a:off x="5583391" y="3083245"/>
            <a:ext cx="640946" cy="416973"/>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Θ(|V|) </a:t>
            </a:r>
            <a:endParaRPr lang="da-DK" sz="1800" b="1" dirty="0"/>
          </a:p>
          <a:p>
            <a:pPr marL="0" indent="0">
              <a:buNone/>
            </a:pPr>
            <a:endParaRPr lang="da-DK" sz="1800" b="1" dirty="0"/>
          </a:p>
        </p:txBody>
      </p:sp>
      <p:sp>
        <p:nvSpPr>
          <p:cNvPr id="6" name="Text Placeholder 3"/>
          <p:cNvSpPr txBox="1">
            <a:spLocks/>
          </p:cNvSpPr>
          <p:nvPr/>
        </p:nvSpPr>
        <p:spPr>
          <a:xfrm>
            <a:off x="5583391" y="3755876"/>
            <a:ext cx="5247822" cy="371472"/>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Q </a:t>
            </a:r>
            <a:r>
              <a:rPr lang="da-DK" sz="1800" b="1" dirty="0" err="1"/>
              <a:t>populeres</a:t>
            </a:r>
            <a:r>
              <a:rPr lang="da-DK" sz="1800" b="1" dirty="0"/>
              <a:t> implicit med |V| </a:t>
            </a:r>
            <a:r>
              <a:rPr lang="da-DK" sz="1800" b="1" i="1" dirty="0" err="1"/>
              <a:t>Insert</a:t>
            </a:r>
            <a:r>
              <a:rPr lang="da-DK" sz="1800" b="1" dirty="0"/>
              <a:t> operationer</a:t>
            </a:r>
          </a:p>
        </p:txBody>
      </p:sp>
      <p:pic>
        <p:nvPicPr>
          <p:cNvPr id="7" name="Picture 6"/>
          <p:cNvPicPr>
            <a:picLocks noChangeAspect="1"/>
          </p:cNvPicPr>
          <p:nvPr/>
        </p:nvPicPr>
        <p:blipFill rotWithShape="1">
          <a:blip r:embed="rId4"/>
          <a:srcRect r="2867"/>
          <a:stretch/>
        </p:blipFill>
        <p:spPr>
          <a:xfrm>
            <a:off x="415866" y="2840148"/>
            <a:ext cx="4996016" cy="3295650"/>
          </a:xfrm>
          <a:prstGeom prst="rect">
            <a:avLst/>
          </a:prstGeom>
        </p:spPr>
      </p:pic>
      <p:sp>
        <p:nvSpPr>
          <p:cNvPr id="9" name="Text Placeholder 3"/>
          <p:cNvSpPr txBox="1">
            <a:spLocks/>
          </p:cNvSpPr>
          <p:nvPr/>
        </p:nvSpPr>
        <p:spPr>
          <a:xfrm>
            <a:off x="5583391" y="4435101"/>
            <a:ext cx="5247822" cy="1333932"/>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Hver knude går ind i Q en enkelt gang.</a:t>
            </a:r>
          </a:p>
          <a:p>
            <a:pPr marL="0" indent="0">
              <a:buNone/>
            </a:pPr>
            <a:r>
              <a:rPr lang="da-DK" sz="1800" b="1" dirty="0"/>
              <a:t>Derefter kaldes </a:t>
            </a:r>
            <a:r>
              <a:rPr lang="da-DK" sz="1800" b="1" dirty="0" err="1"/>
              <a:t>Decrease-Key</a:t>
            </a:r>
            <a:r>
              <a:rPr lang="da-DK" sz="1800" b="1" dirty="0"/>
              <a:t> implicit (i </a:t>
            </a:r>
            <a:r>
              <a:rPr lang="da-DK" sz="1800" b="1" dirty="0" err="1"/>
              <a:t>Relax</a:t>
            </a:r>
            <a:r>
              <a:rPr lang="da-DK" sz="1800" b="1" dirty="0"/>
              <a:t>) max |E| gange</a:t>
            </a:r>
          </a:p>
        </p:txBody>
      </p:sp>
    </p:spTree>
    <p:extLst>
      <p:ext uri="{BB962C8B-B14F-4D97-AF65-F5344CB8AC3E}">
        <p14:creationId xmlns:p14="http://schemas.microsoft.com/office/powerpoint/2010/main" val="7369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33</a:t>
            </a:fld>
            <a:endParaRPr lang="en-US" dirty="0"/>
          </a:p>
        </p:txBody>
      </p:sp>
      <p:sp>
        <p:nvSpPr>
          <p:cNvPr id="3" name="Title 2"/>
          <p:cNvSpPr>
            <a:spLocks noGrp="1"/>
          </p:cNvSpPr>
          <p:nvPr>
            <p:ph type="title"/>
          </p:nvPr>
        </p:nvSpPr>
        <p:spPr>
          <a:xfrm>
            <a:off x="587374" y="370290"/>
            <a:ext cx="6262605" cy="1474385"/>
          </a:xfrm>
        </p:spPr>
        <p:txBody>
          <a:bodyPr/>
          <a:lstStyle/>
          <a:p>
            <a:r>
              <a:rPr lang="da-DK" dirty="0" err="1"/>
              <a:t>Dijkstra’s</a:t>
            </a:r>
            <a:r>
              <a:rPr lang="da-DK" dirty="0"/>
              <a:t> Algoritme:</a:t>
            </a:r>
            <a:br>
              <a:rPr lang="da-DK" dirty="0"/>
            </a:br>
            <a:r>
              <a:rPr lang="da-DK" dirty="0"/>
              <a:t>Køretid</a:t>
            </a:r>
          </a:p>
        </p:txBody>
      </p:sp>
      <p:sp>
        <p:nvSpPr>
          <p:cNvPr id="4" name="Text Placeholder 3"/>
          <p:cNvSpPr>
            <a:spLocks noGrp="1"/>
          </p:cNvSpPr>
          <p:nvPr>
            <p:ph type="body" sz="quarter" idx="12"/>
          </p:nvPr>
        </p:nvSpPr>
        <p:spPr/>
        <p:txBody>
          <a:bodyPr>
            <a:normAutofit/>
          </a:bodyPr>
          <a:lstStyle/>
          <a:p>
            <a:r>
              <a:rPr lang="da-DK" sz="2000" dirty="0"/>
              <a:t>Q kan implementeres som en array</a:t>
            </a:r>
          </a:p>
          <a:p>
            <a:pPr lvl="1"/>
            <a:r>
              <a:rPr lang="da-DK" sz="1800" dirty="0"/>
              <a:t>Knuder nummereres fra 1 til |V|</a:t>
            </a:r>
          </a:p>
          <a:p>
            <a:pPr lvl="1"/>
            <a:r>
              <a:rPr lang="da-DK" sz="1800" dirty="0" err="1"/>
              <a:t>Insert</a:t>
            </a:r>
            <a:r>
              <a:rPr lang="da-DK" sz="1800" dirty="0"/>
              <a:t> og </a:t>
            </a:r>
            <a:r>
              <a:rPr lang="da-DK" sz="1800" dirty="0" err="1"/>
              <a:t>Decrease-Key</a:t>
            </a:r>
            <a:r>
              <a:rPr lang="da-DK" sz="1800" dirty="0"/>
              <a:t> bruger </a:t>
            </a:r>
            <a:r>
              <a:rPr lang="el-GR" sz="1800" dirty="0"/>
              <a:t>Θ(1) </a:t>
            </a:r>
            <a:endParaRPr lang="da-DK" sz="1800" dirty="0"/>
          </a:p>
          <a:p>
            <a:pPr lvl="1"/>
            <a:r>
              <a:rPr lang="da-DK" sz="1800" dirty="0" err="1"/>
              <a:t>Extract</a:t>
            </a:r>
            <a:r>
              <a:rPr lang="da-DK" sz="1800" dirty="0"/>
              <a:t>-Min bruger </a:t>
            </a:r>
            <a:r>
              <a:rPr lang="el-GR" sz="1800" dirty="0"/>
              <a:t>Θ(</a:t>
            </a:r>
            <a:r>
              <a:rPr lang="da-DK" sz="1800" dirty="0"/>
              <a:t>V</a:t>
            </a:r>
            <a:r>
              <a:rPr lang="el-GR" sz="1800" dirty="0"/>
              <a:t>)</a:t>
            </a:r>
            <a:endParaRPr lang="da-DK" sz="1800" dirty="0"/>
          </a:p>
          <a:p>
            <a:pPr lvl="1"/>
            <a:r>
              <a:rPr lang="da-DK" sz="1800" dirty="0"/>
              <a:t>Altså bruger </a:t>
            </a:r>
            <a:r>
              <a:rPr lang="da-DK" sz="1800" dirty="0" err="1"/>
              <a:t>Dijkstra’s</a:t>
            </a:r>
            <a:r>
              <a:rPr lang="da-DK" sz="1800" dirty="0"/>
              <a:t> algoritme</a:t>
            </a:r>
            <a:r>
              <a:rPr lang="el-GR" sz="1800" dirty="0"/>
              <a:t> </a:t>
            </a:r>
            <a:r>
              <a:rPr lang="da-DK" sz="1800" dirty="0"/>
              <a:t> </a:t>
            </a:r>
            <a:r>
              <a:rPr lang="el-GR" sz="1800" dirty="0"/>
              <a:t>Θ(|</a:t>
            </a:r>
            <a:r>
              <a:rPr lang="da-DK" sz="1800" i="1" dirty="0"/>
              <a:t>V</a:t>
            </a:r>
            <a:r>
              <a:rPr lang="da-DK" sz="1800" dirty="0"/>
              <a:t>|</a:t>
            </a:r>
            <a:r>
              <a:rPr lang="da-DK" sz="1800" baseline="30000" dirty="0"/>
              <a:t>2</a:t>
            </a:r>
            <a:r>
              <a:rPr lang="da-DK" sz="1800" dirty="0"/>
              <a:t>) + </a:t>
            </a:r>
            <a:r>
              <a:rPr lang="el-GR" sz="1800" dirty="0"/>
              <a:t>Θ(|</a:t>
            </a:r>
            <a:r>
              <a:rPr lang="da-DK" sz="1800" i="1" dirty="0"/>
              <a:t>E</a:t>
            </a:r>
            <a:r>
              <a:rPr lang="da-DK" sz="1800" dirty="0"/>
              <a:t>|) = </a:t>
            </a:r>
            <a:r>
              <a:rPr lang="el-GR" sz="1800" dirty="0"/>
              <a:t>Θ(|</a:t>
            </a:r>
            <a:r>
              <a:rPr lang="da-DK" sz="1800" i="1" dirty="0"/>
              <a:t>V</a:t>
            </a:r>
            <a:r>
              <a:rPr lang="da-DK" sz="1800" dirty="0"/>
              <a:t>|</a:t>
            </a:r>
            <a:r>
              <a:rPr lang="da-DK" sz="1800" baseline="30000" dirty="0"/>
              <a:t>2</a:t>
            </a:r>
            <a:r>
              <a:rPr lang="da-DK" sz="1800" dirty="0"/>
              <a:t>) </a:t>
            </a:r>
          </a:p>
          <a:p>
            <a:r>
              <a:rPr lang="da-DK" sz="2000" dirty="0"/>
              <a:t>Dersom G er meget ”</a:t>
            </a:r>
            <a:r>
              <a:rPr lang="da-DK" sz="2000" dirty="0" err="1"/>
              <a:t>sparse</a:t>
            </a:r>
            <a:r>
              <a:rPr lang="da-DK" sz="2000" dirty="0"/>
              <a:t>” – Mer specifikt, når </a:t>
            </a:r>
            <a:r>
              <a:rPr lang="el-GR" sz="2000" dirty="0"/>
              <a:t>|</a:t>
            </a:r>
            <a:r>
              <a:rPr lang="da-DK" sz="2000" i="1" dirty="0"/>
              <a:t>E</a:t>
            </a:r>
            <a:r>
              <a:rPr lang="da-DK" sz="2000" dirty="0"/>
              <a:t>| = O(V</a:t>
            </a:r>
            <a:r>
              <a:rPr lang="da-DK" sz="2000" baseline="30000" dirty="0"/>
              <a:t>2 </a:t>
            </a:r>
            <a:r>
              <a:rPr lang="da-DK" sz="2000" dirty="0"/>
              <a:t>/ lg V), kan vi bruge, f.eks., en</a:t>
            </a:r>
          </a:p>
          <a:p>
            <a:pPr lvl="1"/>
            <a:r>
              <a:rPr lang="da-DK" sz="1800" b="1" dirty="0"/>
              <a:t>Min-</a:t>
            </a:r>
            <a:r>
              <a:rPr lang="da-DK" sz="1800" b="1" dirty="0" err="1"/>
              <a:t>heap</a:t>
            </a:r>
            <a:r>
              <a:rPr lang="da-DK" sz="1800" dirty="0"/>
              <a:t>, med </a:t>
            </a:r>
            <a:r>
              <a:rPr lang="pt-BR" sz="1800" i="1" dirty="0"/>
              <a:t>O</a:t>
            </a:r>
            <a:r>
              <a:rPr lang="pt-BR" sz="1800" dirty="0"/>
              <a:t>((</a:t>
            </a:r>
            <a:r>
              <a:rPr lang="el-GR" sz="1800" dirty="0"/>
              <a:t>|</a:t>
            </a:r>
            <a:r>
              <a:rPr lang="da-DK" sz="1800" i="1" dirty="0"/>
              <a:t>V</a:t>
            </a:r>
            <a:r>
              <a:rPr lang="da-DK" sz="1800" dirty="0"/>
              <a:t>|</a:t>
            </a:r>
            <a:r>
              <a:rPr lang="pt-BR" sz="1800" i="1" dirty="0"/>
              <a:t> </a:t>
            </a:r>
            <a:r>
              <a:rPr lang="pt-BR" sz="1800" dirty="0"/>
              <a:t>+ </a:t>
            </a:r>
            <a:r>
              <a:rPr lang="el-GR" sz="1800" dirty="0"/>
              <a:t>|</a:t>
            </a:r>
            <a:r>
              <a:rPr lang="da-DK" sz="1800" i="1" dirty="0"/>
              <a:t>E</a:t>
            </a:r>
            <a:r>
              <a:rPr lang="da-DK" sz="1800" dirty="0"/>
              <a:t>|</a:t>
            </a:r>
            <a:r>
              <a:rPr lang="pt-BR" sz="1800" dirty="0"/>
              <a:t>) lg </a:t>
            </a:r>
            <a:r>
              <a:rPr lang="pt-BR" sz="1800" i="1" dirty="0"/>
              <a:t>V</a:t>
            </a:r>
            <a:r>
              <a:rPr lang="pt-BR" sz="1800" dirty="0"/>
              <a:t>) -&gt;</a:t>
            </a:r>
            <a:r>
              <a:rPr lang="da-DK" sz="1800" dirty="0"/>
              <a:t> </a:t>
            </a:r>
            <a:r>
              <a:rPr lang="da-DK" sz="1800" i="1" dirty="0"/>
              <a:t>O</a:t>
            </a:r>
            <a:r>
              <a:rPr lang="da-DK" sz="1800" dirty="0"/>
              <a:t>(</a:t>
            </a:r>
            <a:r>
              <a:rPr lang="el-GR" sz="1800" dirty="0"/>
              <a:t>|</a:t>
            </a:r>
            <a:r>
              <a:rPr lang="da-DK" sz="1800" i="1" dirty="0"/>
              <a:t>E</a:t>
            </a:r>
            <a:r>
              <a:rPr lang="da-DK" sz="1800" dirty="0"/>
              <a:t>|</a:t>
            </a:r>
            <a:r>
              <a:rPr lang="da-DK" sz="1800" i="1" dirty="0"/>
              <a:t> </a:t>
            </a:r>
            <a:r>
              <a:rPr lang="da-DK" sz="1800" dirty="0"/>
              <a:t>lg </a:t>
            </a:r>
            <a:r>
              <a:rPr lang="da-DK" sz="1800" i="1" dirty="0"/>
              <a:t>V</a:t>
            </a:r>
            <a:r>
              <a:rPr lang="da-DK" sz="1800" dirty="0"/>
              <a:t>) </a:t>
            </a:r>
            <a:r>
              <a:rPr lang="da-DK" sz="1800" dirty="0" err="1"/>
              <a:t>hviss</a:t>
            </a:r>
            <a:r>
              <a:rPr lang="da-DK" sz="1800" dirty="0"/>
              <a:t> alle knuder kan nås fra </a:t>
            </a:r>
            <a:r>
              <a:rPr lang="da-DK" sz="1800" b="1" dirty="0"/>
              <a:t>s</a:t>
            </a:r>
            <a:r>
              <a:rPr lang="da-DK" sz="1800" dirty="0"/>
              <a:t>  </a:t>
            </a:r>
          </a:p>
        </p:txBody>
      </p:sp>
    </p:spTree>
    <p:extLst>
      <p:ext uri="{BB962C8B-B14F-4D97-AF65-F5344CB8AC3E}">
        <p14:creationId xmlns:p14="http://schemas.microsoft.com/office/powerpoint/2010/main" val="40824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34</a:t>
            </a:fld>
            <a:endParaRPr lang="en-US" dirty="0"/>
          </a:p>
        </p:txBody>
      </p:sp>
      <p:sp>
        <p:nvSpPr>
          <p:cNvPr id="3" name="Title 2"/>
          <p:cNvSpPr>
            <a:spLocks noGrp="1"/>
          </p:cNvSpPr>
          <p:nvPr>
            <p:ph type="title"/>
          </p:nvPr>
        </p:nvSpPr>
        <p:spPr>
          <a:xfrm>
            <a:off x="587374" y="370290"/>
            <a:ext cx="9207075" cy="1474385"/>
          </a:xfrm>
        </p:spPr>
        <p:txBody>
          <a:bodyPr/>
          <a:lstStyle/>
          <a:p>
            <a:r>
              <a:rPr lang="da-DK" dirty="0"/>
              <a:t>Bellman-Ford vs. </a:t>
            </a:r>
            <a:r>
              <a:rPr lang="da-DK" dirty="0" err="1"/>
              <a:t>Dijkstra</a:t>
            </a:r>
            <a:r>
              <a:rPr lang="da-DK" dirty="0"/>
              <a:t> vs. </a:t>
            </a:r>
            <a:br>
              <a:rPr lang="da-DK" dirty="0"/>
            </a:br>
            <a:r>
              <a:rPr lang="da-DK" dirty="0"/>
              <a:t>Single-Source </a:t>
            </a:r>
            <a:r>
              <a:rPr lang="da-DK" dirty="0" err="1"/>
              <a:t>Shortest</a:t>
            </a:r>
            <a:r>
              <a:rPr lang="da-DK" dirty="0"/>
              <a:t> Path i DAG</a:t>
            </a:r>
          </a:p>
        </p:txBody>
      </p:sp>
      <p:pic>
        <p:nvPicPr>
          <p:cNvPr id="11266" name="Picture 2" descr="Directed acyclic graph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836" y="1751482"/>
            <a:ext cx="3978519" cy="294410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1268" name="Picture 4" descr="Degree (graph theory)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411" y="1751482"/>
            <a:ext cx="3717651" cy="2221296"/>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66642" y="2940990"/>
            <a:ext cx="3657600" cy="3781425"/>
          </a:xfrm>
          <a:prstGeom prst="rect">
            <a:avLst/>
          </a:prstGeom>
          <a:ln>
            <a:solidFill>
              <a:srgbClr val="FF0000"/>
            </a:solidFill>
          </a:ln>
        </p:spPr>
      </p:pic>
      <p:pic>
        <p:nvPicPr>
          <p:cNvPr id="11270" name="Picture 6" descr="algorithm - Detecting Negative Cycle in a Graph | algorithm Tutor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9399" y="4089840"/>
            <a:ext cx="3638550" cy="270510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96202" y="2915020"/>
            <a:ext cx="2198038" cy="646331"/>
          </a:xfrm>
          <a:prstGeom prst="rect">
            <a:avLst/>
          </a:prstGeom>
        </p:spPr>
        <p:txBody>
          <a:bodyPr wrap="none">
            <a:spAutoFit/>
          </a:bodyPr>
          <a:lstStyle/>
          <a:p>
            <a:r>
              <a:rPr lang="da-DK" b="1" dirty="0"/>
              <a:t>BF</a:t>
            </a:r>
          </a:p>
          <a:p>
            <a:r>
              <a:rPr lang="da-DK" b="1" dirty="0"/>
              <a:t>(opdager kredsen)</a:t>
            </a:r>
          </a:p>
        </p:txBody>
      </p:sp>
      <p:sp>
        <p:nvSpPr>
          <p:cNvPr id="11" name="Rectangle 10"/>
          <p:cNvSpPr/>
          <p:nvPr/>
        </p:nvSpPr>
        <p:spPr>
          <a:xfrm>
            <a:off x="3965411" y="3568018"/>
            <a:ext cx="1031051" cy="369332"/>
          </a:xfrm>
          <a:prstGeom prst="rect">
            <a:avLst/>
          </a:prstGeom>
        </p:spPr>
        <p:txBody>
          <a:bodyPr wrap="none">
            <a:spAutoFit/>
          </a:bodyPr>
          <a:lstStyle/>
          <a:p>
            <a:r>
              <a:rPr lang="da-DK" b="1" dirty="0" err="1"/>
              <a:t>Dijkstra</a:t>
            </a:r>
            <a:endParaRPr lang="da-DK" b="1" dirty="0"/>
          </a:p>
        </p:txBody>
      </p:sp>
      <p:sp>
        <p:nvSpPr>
          <p:cNvPr id="12" name="Rectangle 11"/>
          <p:cNvSpPr/>
          <p:nvPr/>
        </p:nvSpPr>
        <p:spPr>
          <a:xfrm>
            <a:off x="7932836" y="4173677"/>
            <a:ext cx="1954381" cy="369332"/>
          </a:xfrm>
          <a:prstGeom prst="rect">
            <a:avLst/>
          </a:prstGeom>
        </p:spPr>
        <p:txBody>
          <a:bodyPr wrap="none">
            <a:spAutoFit/>
          </a:bodyPr>
          <a:lstStyle/>
          <a:p>
            <a:r>
              <a:rPr lang="da-DK" b="1" dirty="0"/>
              <a:t>DAG-algoritmen</a:t>
            </a:r>
          </a:p>
        </p:txBody>
      </p:sp>
      <p:sp>
        <p:nvSpPr>
          <p:cNvPr id="14" name="Rectangle 13"/>
          <p:cNvSpPr/>
          <p:nvPr/>
        </p:nvSpPr>
        <p:spPr>
          <a:xfrm>
            <a:off x="4169399" y="6138874"/>
            <a:ext cx="2198038" cy="646331"/>
          </a:xfrm>
          <a:prstGeom prst="rect">
            <a:avLst/>
          </a:prstGeom>
        </p:spPr>
        <p:txBody>
          <a:bodyPr wrap="none">
            <a:spAutoFit/>
          </a:bodyPr>
          <a:lstStyle/>
          <a:p>
            <a:r>
              <a:rPr lang="da-DK" b="1" dirty="0"/>
              <a:t>BF</a:t>
            </a:r>
          </a:p>
          <a:p>
            <a:r>
              <a:rPr lang="da-DK" b="1" dirty="0"/>
              <a:t>(opdager kredsen)</a:t>
            </a:r>
          </a:p>
        </p:txBody>
      </p:sp>
      <p:sp>
        <p:nvSpPr>
          <p:cNvPr id="15" name="Title 2"/>
          <p:cNvSpPr txBox="1">
            <a:spLocks/>
          </p:cNvSpPr>
          <p:nvPr/>
        </p:nvSpPr>
        <p:spPr>
          <a:xfrm>
            <a:off x="7932836" y="4780090"/>
            <a:ext cx="1861613" cy="1942325"/>
          </a:xfrm>
          <a:prstGeom prst="rect">
            <a:avLst/>
          </a:prstGeom>
          <a:ln>
            <a:solidFill>
              <a:srgbClr val="FF0000"/>
            </a:solidFill>
          </a:ln>
          <a:effectLst/>
        </p:spPr>
        <p:txBody>
          <a:bodyPr vert="horz" lIns="0" tIns="192024"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a:lstStyle>
          <a:p>
            <a:pPr marL="571500" indent="-571500">
              <a:buFont typeface="Arial" panose="020B0604020202020204" pitchFamily="34" charset="0"/>
              <a:buChar char="•"/>
            </a:pPr>
            <a:r>
              <a:rPr lang="da-DK" i="1" dirty="0">
                <a:solidFill>
                  <a:srgbClr val="FF0000"/>
                </a:solidFill>
              </a:rPr>
              <a:t>BF</a:t>
            </a:r>
          </a:p>
          <a:p>
            <a:pPr marL="571500" indent="-571500">
              <a:buFont typeface="Arial" panose="020B0604020202020204" pitchFamily="34" charset="0"/>
              <a:buChar char="•"/>
            </a:pPr>
            <a:r>
              <a:rPr lang="da-DK" i="1" dirty="0">
                <a:solidFill>
                  <a:srgbClr val="FF0000"/>
                </a:solidFill>
              </a:rPr>
              <a:t>DIJ</a:t>
            </a:r>
          </a:p>
          <a:p>
            <a:pPr marL="571500" indent="-571500">
              <a:buFont typeface="Arial" panose="020B0604020202020204" pitchFamily="34" charset="0"/>
              <a:buChar char="•"/>
            </a:pPr>
            <a:r>
              <a:rPr lang="da-DK" i="1" dirty="0">
                <a:solidFill>
                  <a:srgbClr val="FF0000"/>
                </a:solidFill>
              </a:rPr>
              <a:t>DAG </a:t>
            </a:r>
          </a:p>
        </p:txBody>
      </p:sp>
    </p:spTree>
    <p:extLst>
      <p:ext uri="{BB962C8B-B14F-4D97-AF65-F5344CB8AC3E}">
        <p14:creationId xmlns:p14="http://schemas.microsoft.com/office/powerpoint/2010/main" val="63755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4" grpId="0"/>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35</a:t>
            </a:fld>
            <a:endParaRPr lang="en-US" dirty="0"/>
          </a:p>
        </p:txBody>
      </p:sp>
      <p:sp>
        <p:nvSpPr>
          <p:cNvPr id="3" name="Title 2"/>
          <p:cNvSpPr>
            <a:spLocks noGrp="1"/>
          </p:cNvSpPr>
          <p:nvPr>
            <p:ph type="title"/>
          </p:nvPr>
        </p:nvSpPr>
        <p:spPr>
          <a:xfrm>
            <a:off x="587374" y="370290"/>
            <a:ext cx="6814912" cy="1474385"/>
          </a:xfrm>
        </p:spPr>
        <p:txBody>
          <a:bodyPr/>
          <a:lstStyle/>
          <a:p>
            <a:r>
              <a:rPr lang="da-DK" dirty="0"/>
              <a:t>Opsummering</a:t>
            </a:r>
          </a:p>
        </p:txBody>
      </p:sp>
      <p:sp>
        <p:nvSpPr>
          <p:cNvPr id="4" name="Text Placeholder 3"/>
          <p:cNvSpPr>
            <a:spLocks noGrp="1"/>
          </p:cNvSpPr>
          <p:nvPr>
            <p:ph type="body" sz="quarter" idx="12"/>
          </p:nvPr>
        </p:nvSpPr>
        <p:spPr>
          <a:xfrm>
            <a:off x="587375" y="1251284"/>
            <a:ext cx="10752512" cy="5164029"/>
          </a:xfrm>
        </p:spPr>
        <p:txBody>
          <a:bodyPr>
            <a:noAutofit/>
          </a:bodyPr>
          <a:lstStyle/>
          <a:p>
            <a:r>
              <a:rPr lang="da-DK" sz="2000" b="1" dirty="0"/>
              <a:t>Vægtede grafer og repræsentationer</a:t>
            </a:r>
          </a:p>
          <a:p>
            <a:r>
              <a:rPr lang="da-DK" sz="2000" b="1" dirty="0"/>
              <a:t>Single-Source </a:t>
            </a:r>
            <a:r>
              <a:rPr lang="da-DK" sz="2000" b="1" dirty="0" err="1"/>
              <a:t>Shortest</a:t>
            </a:r>
            <a:r>
              <a:rPr lang="da-DK" sz="2000" b="1" dirty="0"/>
              <a:t> Paths (+ varianter)</a:t>
            </a:r>
          </a:p>
          <a:p>
            <a:r>
              <a:rPr lang="da-DK" sz="2000" b="1" dirty="0"/>
              <a:t>Bellman-Ford: </a:t>
            </a:r>
            <a:r>
              <a:rPr lang="el-GR" sz="2400" b="1" dirty="0"/>
              <a:t>Θ(|</a:t>
            </a:r>
            <a:r>
              <a:rPr lang="da-DK" sz="2400" b="1" dirty="0"/>
              <a:t>V| |E|) </a:t>
            </a:r>
          </a:p>
          <a:p>
            <a:pPr lvl="1"/>
            <a:r>
              <a:rPr lang="da-DK" sz="1800" b="1" dirty="0"/>
              <a:t>Tillader negative vægte, og kan sige om der findes negative kredse</a:t>
            </a:r>
          </a:p>
          <a:p>
            <a:r>
              <a:rPr lang="da-DK" sz="2000" b="1" dirty="0"/>
              <a:t>Single-Source </a:t>
            </a:r>
            <a:r>
              <a:rPr lang="da-DK" sz="2000" b="1" dirty="0" err="1"/>
              <a:t>Shortest</a:t>
            </a:r>
            <a:r>
              <a:rPr lang="da-DK" sz="2000" b="1" dirty="0"/>
              <a:t> Path i </a:t>
            </a:r>
            <a:r>
              <a:rPr lang="da-DK" sz="2000" b="1" dirty="0" err="1"/>
              <a:t>DAGs</a:t>
            </a:r>
            <a:r>
              <a:rPr lang="da-DK" sz="2000" b="1" dirty="0"/>
              <a:t>: </a:t>
            </a:r>
            <a:r>
              <a:rPr lang="el-GR" sz="2400" b="1" dirty="0"/>
              <a:t>Θ(|</a:t>
            </a:r>
            <a:r>
              <a:rPr lang="da-DK" sz="2400" b="1" i="1" dirty="0"/>
              <a:t>V</a:t>
            </a:r>
            <a:r>
              <a:rPr lang="da-DK" sz="2400" b="1" dirty="0"/>
              <a:t>| + |</a:t>
            </a:r>
            <a:r>
              <a:rPr lang="da-DK" sz="2400" b="1" i="1" dirty="0"/>
              <a:t>E</a:t>
            </a:r>
            <a:r>
              <a:rPr lang="da-DK" sz="2400" b="1" dirty="0"/>
              <a:t>| )</a:t>
            </a:r>
          </a:p>
          <a:p>
            <a:pPr lvl="1"/>
            <a:r>
              <a:rPr lang="da-DK" dirty="0"/>
              <a:t>Antager en graf G uden kredse (A = </a:t>
            </a:r>
            <a:r>
              <a:rPr lang="da-DK" dirty="0" err="1"/>
              <a:t>Acyclic</a:t>
            </a:r>
            <a:r>
              <a:rPr lang="da-DK" dirty="0"/>
              <a:t>)</a:t>
            </a:r>
          </a:p>
          <a:p>
            <a:pPr lvl="1"/>
            <a:r>
              <a:rPr lang="da-DK" dirty="0"/>
              <a:t>Bruger topologisk rækkefølge for at få en bedre performance </a:t>
            </a:r>
            <a:endParaRPr lang="da-DK" sz="1800" b="1" dirty="0"/>
          </a:p>
          <a:p>
            <a:r>
              <a:rPr lang="da-DK" sz="2000" b="1" dirty="0" err="1"/>
              <a:t>Dijkstra’s</a:t>
            </a:r>
            <a:r>
              <a:rPr lang="da-DK" sz="2000" b="1" dirty="0"/>
              <a:t> Algoritme: </a:t>
            </a:r>
            <a:r>
              <a:rPr lang="el-GR" sz="2400" b="1" dirty="0"/>
              <a:t>Θ(|</a:t>
            </a:r>
            <a:r>
              <a:rPr lang="da-DK" sz="2400" b="1" dirty="0"/>
              <a:t>V|</a:t>
            </a:r>
            <a:r>
              <a:rPr lang="da-DK" sz="2400" b="1" baseline="30000" dirty="0"/>
              <a:t>2</a:t>
            </a:r>
            <a:r>
              <a:rPr lang="da-DK" sz="2400" b="1" dirty="0"/>
              <a:t>)</a:t>
            </a:r>
            <a:r>
              <a:rPr lang="da-DK" dirty="0"/>
              <a:t>, eller </a:t>
            </a:r>
            <a:r>
              <a:rPr lang="da-DK" sz="2400" b="1" dirty="0"/>
              <a:t>O(</a:t>
            </a:r>
            <a:r>
              <a:rPr lang="el-GR" sz="2400" b="1" dirty="0"/>
              <a:t>|</a:t>
            </a:r>
            <a:r>
              <a:rPr lang="da-DK" sz="2400" b="1" i="1" dirty="0"/>
              <a:t>E</a:t>
            </a:r>
            <a:r>
              <a:rPr lang="da-DK" sz="2400" b="1" dirty="0"/>
              <a:t>| lg </a:t>
            </a:r>
            <a:r>
              <a:rPr lang="el-GR" sz="2400" b="1" dirty="0"/>
              <a:t>|</a:t>
            </a:r>
            <a:r>
              <a:rPr lang="da-DK" sz="2400" b="1" i="1" dirty="0"/>
              <a:t>V</a:t>
            </a:r>
            <a:r>
              <a:rPr lang="da-DK" sz="2400" b="1" dirty="0"/>
              <a:t>|) </a:t>
            </a:r>
            <a:endParaRPr lang="da-DK" b="1" dirty="0"/>
          </a:p>
          <a:p>
            <a:pPr lvl="1"/>
            <a:r>
              <a:rPr lang="da-DK" sz="1600" b="1" dirty="0"/>
              <a:t>Antager at G ikke har negative kanter</a:t>
            </a:r>
          </a:p>
          <a:p>
            <a:pPr lvl="1"/>
            <a:r>
              <a:rPr lang="da-DK" sz="1600" b="1" dirty="0"/>
              <a:t>Generalisering af BFS for ikke-negative vægtede grafer</a:t>
            </a:r>
          </a:p>
          <a:p>
            <a:pPr lvl="1"/>
            <a:r>
              <a:rPr lang="da-DK" sz="1600" b="1" dirty="0"/>
              <a:t>Køretiden afhænger af implementeringen af min-</a:t>
            </a:r>
            <a:r>
              <a:rPr lang="da-DK" sz="1600" b="1" dirty="0" err="1"/>
              <a:t>priority</a:t>
            </a:r>
            <a:r>
              <a:rPr lang="da-DK" sz="1600" b="1" dirty="0"/>
              <a:t> </a:t>
            </a:r>
            <a:r>
              <a:rPr lang="da-DK" sz="1600" b="1" dirty="0" err="1"/>
              <a:t>queue</a:t>
            </a:r>
            <a:endParaRPr lang="da-DK" sz="1600" b="1" dirty="0"/>
          </a:p>
        </p:txBody>
      </p:sp>
    </p:spTree>
    <p:extLst>
      <p:ext uri="{BB962C8B-B14F-4D97-AF65-F5344CB8AC3E}">
        <p14:creationId xmlns:p14="http://schemas.microsoft.com/office/powerpoint/2010/main" val="14377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36</a:t>
            </a:fld>
            <a:endParaRPr lang="en-US" dirty="0"/>
          </a:p>
        </p:txBody>
      </p:sp>
      <p:sp>
        <p:nvSpPr>
          <p:cNvPr id="3" name="Title 2"/>
          <p:cNvSpPr>
            <a:spLocks noGrp="1"/>
          </p:cNvSpPr>
          <p:nvPr>
            <p:ph type="title"/>
          </p:nvPr>
        </p:nvSpPr>
        <p:spPr/>
        <p:txBody>
          <a:bodyPr/>
          <a:lstStyle/>
          <a:p>
            <a:r>
              <a:rPr lang="da-DK" dirty="0"/>
              <a:t>Dagens Opgaver</a:t>
            </a:r>
          </a:p>
        </p:txBody>
      </p:sp>
      <p:sp>
        <p:nvSpPr>
          <p:cNvPr id="5" name="Text Placeholder 3"/>
          <p:cNvSpPr>
            <a:spLocks noGrp="1"/>
          </p:cNvSpPr>
          <p:nvPr>
            <p:ph type="body" sz="quarter" idx="12"/>
          </p:nvPr>
        </p:nvSpPr>
        <p:spPr>
          <a:xfrm>
            <a:off x="587375" y="2065337"/>
            <a:ext cx="10000414" cy="3703696"/>
          </a:xfrm>
        </p:spPr>
        <p:txBody>
          <a:bodyPr>
            <a:normAutofit/>
          </a:bodyPr>
          <a:lstStyle/>
          <a:p>
            <a:r>
              <a:rPr lang="da-DK" sz="3200" dirty="0" err="1"/>
              <a:t>Hands-on</a:t>
            </a:r>
            <a:r>
              <a:rPr lang="da-DK" sz="3200" dirty="0"/>
              <a:t> / Teori:</a:t>
            </a:r>
          </a:p>
          <a:p>
            <a:pPr lvl="1"/>
            <a:r>
              <a:rPr lang="da-DK" sz="2200" dirty="0"/>
              <a:t>24.5-4 og 24.3-3 fra CLRS (modificering af </a:t>
            </a:r>
            <a:r>
              <a:rPr lang="da-DK" sz="2200" dirty="0" err="1"/>
              <a:t>Dijkstra</a:t>
            </a:r>
            <a:r>
              <a:rPr lang="da-DK" sz="2200" dirty="0"/>
              <a:t> + </a:t>
            </a:r>
            <a:r>
              <a:rPr lang="da-DK" sz="2200" dirty="0" err="1"/>
              <a:t>relaxation</a:t>
            </a:r>
            <a:r>
              <a:rPr lang="da-DK" sz="2200" dirty="0"/>
              <a:t>)</a:t>
            </a:r>
          </a:p>
          <a:p>
            <a:pPr lvl="1"/>
            <a:r>
              <a:rPr lang="da-DK" sz="2200" dirty="0"/>
              <a:t>Implementering af *vægtede* grafer</a:t>
            </a:r>
          </a:p>
          <a:p>
            <a:pPr lvl="1"/>
            <a:r>
              <a:rPr lang="da-DK" sz="2200" dirty="0"/>
              <a:t>Implementering af </a:t>
            </a:r>
            <a:r>
              <a:rPr lang="da-DK" sz="2200" dirty="0" err="1"/>
              <a:t>Relax</a:t>
            </a:r>
            <a:endParaRPr lang="da-DK" sz="2200" dirty="0"/>
          </a:p>
          <a:p>
            <a:pPr lvl="1"/>
            <a:r>
              <a:rPr lang="da-DK" sz="2200" dirty="0"/>
              <a:t>Implementering af Bellman-Ford</a:t>
            </a:r>
          </a:p>
          <a:p>
            <a:r>
              <a:rPr lang="da-DK" sz="2400" b="1" dirty="0"/>
              <a:t>Næste gang: Modificeret eksamensopgave fra F21</a:t>
            </a:r>
          </a:p>
          <a:p>
            <a:pPr marL="338138" lvl="1" indent="0">
              <a:buNone/>
            </a:pPr>
            <a:endParaRPr lang="da-DK" sz="2200" dirty="0"/>
          </a:p>
          <a:p>
            <a:pPr lvl="1"/>
            <a:endParaRPr lang="da-DK" sz="2200" dirty="0"/>
          </a:p>
        </p:txBody>
      </p:sp>
    </p:spTree>
    <p:extLst>
      <p:ext uri="{BB962C8B-B14F-4D97-AF65-F5344CB8AC3E}">
        <p14:creationId xmlns:p14="http://schemas.microsoft.com/office/powerpoint/2010/main" val="252040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409DB-3313-1111-EF58-FA7A39158863}"/>
              </a:ext>
            </a:extLst>
          </p:cNvPr>
          <p:cNvSpPr>
            <a:spLocks noGrp="1"/>
          </p:cNvSpPr>
          <p:nvPr>
            <p:ph type="sldNum" sz="quarter" idx="4"/>
          </p:nvPr>
        </p:nvSpPr>
        <p:spPr/>
        <p:txBody>
          <a:bodyPr/>
          <a:lstStyle/>
          <a:p>
            <a:fld id="{D8D877B3-D348-4611-9BDB-C5374591D951}" type="slidenum">
              <a:rPr lang="en-US" smtClean="0"/>
              <a:pPr/>
              <a:t>37</a:t>
            </a:fld>
            <a:endParaRPr lang="en-US" dirty="0"/>
          </a:p>
        </p:txBody>
      </p:sp>
      <p:sp>
        <p:nvSpPr>
          <p:cNvPr id="3" name="Title 2">
            <a:extLst>
              <a:ext uri="{FF2B5EF4-FFF2-40B4-BE49-F238E27FC236}">
                <a16:creationId xmlns:a16="http://schemas.microsoft.com/office/drawing/2014/main" id="{EE6CD9C7-46C8-42E4-7F9C-12223E0ED7FB}"/>
              </a:ext>
            </a:extLst>
          </p:cNvPr>
          <p:cNvSpPr>
            <a:spLocks noGrp="1"/>
          </p:cNvSpPr>
          <p:nvPr>
            <p:ph type="title"/>
          </p:nvPr>
        </p:nvSpPr>
        <p:spPr>
          <a:xfrm rot="19541037">
            <a:off x="-107570" y="1165818"/>
            <a:ext cx="5108575" cy="1474385"/>
          </a:xfrm>
        </p:spPr>
        <p:txBody>
          <a:bodyPr/>
          <a:lstStyle/>
          <a:p>
            <a:r>
              <a:rPr lang="da-DK" sz="4400" dirty="0"/>
              <a:t>Evaluering</a:t>
            </a:r>
          </a:p>
        </p:txBody>
      </p:sp>
      <p:sp>
        <p:nvSpPr>
          <p:cNvPr id="5" name="Text Placeholder 3">
            <a:extLst>
              <a:ext uri="{FF2B5EF4-FFF2-40B4-BE49-F238E27FC236}">
                <a16:creationId xmlns:a16="http://schemas.microsoft.com/office/drawing/2014/main" id="{1D1B7B8D-761B-3927-A1E6-5A84EE865580}"/>
              </a:ext>
            </a:extLst>
          </p:cNvPr>
          <p:cNvSpPr txBox="1">
            <a:spLocks/>
          </p:cNvSpPr>
          <p:nvPr/>
        </p:nvSpPr>
        <p:spPr>
          <a:xfrm>
            <a:off x="963900" y="5384820"/>
            <a:ext cx="10752512" cy="1425633"/>
          </a:xfrm>
          <a:prstGeom prst="rect">
            <a:avLst/>
          </a:prstGeom>
          <a:solidFill>
            <a:schemeClr val="bg1"/>
          </a:solidFill>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tinyurl.com/alg-f09-eval</a:t>
            </a:r>
          </a:p>
        </p:txBody>
      </p:sp>
      <p:pic>
        <p:nvPicPr>
          <p:cNvPr id="4" name="Picture 4" descr="Stonks Up Stongs GIF - StonksUp Stongs Meme GIFs">
            <a:extLst>
              <a:ext uri="{FF2B5EF4-FFF2-40B4-BE49-F238E27FC236}">
                <a16:creationId xmlns:a16="http://schemas.microsoft.com/office/drawing/2014/main" id="{8D2D830D-C696-C89B-42D8-6F88BC96961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08548" y="294752"/>
            <a:ext cx="7024863" cy="52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36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err="1"/>
              <a:t>Outline</a:t>
            </a:r>
            <a:endParaRPr lang="da-DK" dirty="0"/>
          </a:p>
        </p:txBody>
      </p:sp>
      <p:sp>
        <p:nvSpPr>
          <p:cNvPr id="6" name="Text Placeholder 5"/>
          <p:cNvSpPr>
            <a:spLocks noGrp="1"/>
          </p:cNvSpPr>
          <p:nvPr>
            <p:ph type="body" sz="quarter" idx="12"/>
          </p:nvPr>
        </p:nvSpPr>
        <p:spPr>
          <a:xfrm>
            <a:off x="836579" y="1614792"/>
            <a:ext cx="6151362" cy="5243208"/>
          </a:xfrm>
        </p:spPr>
        <p:txBody>
          <a:bodyPr>
            <a:normAutofit/>
          </a:bodyPr>
          <a:lstStyle/>
          <a:p>
            <a:r>
              <a:rPr lang="da-DK" sz="2800" dirty="0"/>
              <a:t>Vægtede grafer</a:t>
            </a:r>
          </a:p>
          <a:p>
            <a:r>
              <a:rPr lang="da-DK" sz="2800" dirty="0" err="1"/>
              <a:t>Shortest</a:t>
            </a:r>
            <a:r>
              <a:rPr lang="da-DK" sz="2800" dirty="0"/>
              <a:t>-Paths </a:t>
            </a:r>
          </a:p>
          <a:p>
            <a:r>
              <a:rPr lang="da-DK" sz="2800" dirty="0"/>
              <a:t>Bellman-Ford algoritmen</a:t>
            </a:r>
          </a:p>
          <a:p>
            <a:r>
              <a:rPr lang="da-DK" sz="2800" dirty="0"/>
              <a:t>Single-Source </a:t>
            </a:r>
            <a:r>
              <a:rPr lang="da-DK" sz="2800" dirty="0" err="1"/>
              <a:t>Shortest</a:t>
            </a:r>
            <a:r>
              <a:rPr lang="da-DK" sz="2800" dirty="0"/>
              <a:t> Paths i </a:t>
            </a:r>
            <a:r>
              <a:rPr lang="da-DK" sz="2800" dirty="0" err="1"/>
              <a:t>DAGs</a:t>
            </a:r>
            <a:endParaRPr lang="da-DK" sz="2800" dirty="0"/>
          </a:p>
          <a:p>
            <a:r>
              <a:rPr lang="da-DK" sz="2800" dirty="0" err="1"/>
              <a:t>Dijkstra’s</a:t>
            </a:r>
            <a:r>
              <a:rPr lang="da-DK" sz="2800" dirty="0"/>
              <a:t> algoritme</a:t>
            </a:r>
          </a:p>
          <a:p>
            <a:endParaRPr lang="da-DK" sz="2800" dirty="0"/>
          </a:p>
          <a:p>
            <a:endParaRPr lang="da-DK" sz="2000" dirty="0"/>
          </a:p>
        </p:txBody>
      </p:sp>
      <p:sp>
        <p:nvSpPr>
          <p:cNvPr id="7" name="Slide Number Placeholder 6"/>
          <p:cNvSpPr>
            <a:spLocks noGrp="1"/>
          </p:cNvSpPr>
          <p:nvPr>
            <p:ph type="sldNum" sz="quarter" idx="4"/>
          </p:nvPr>
        </p:nvSpPr>
        <p:spPr/>
        <p:txBody>
          <a:bodyPr/>
          <a:lstStyle/>
          <a:p>
            <a:fld id="{D8D877B3-D348-4611-9BDB-C5374591D951}" type="slidenum">
              <a:rPr lang="en-US" smtClean="0"/>
              <a:pPr/>
              <a:t>4</a:t>
            </a:fld>
            <a:endParaRPr lang="en-US" dirty="0"/>
          </a:p>
        </p:txBody>
      </p:sp>
      <p:pic>
        <p:nvPicPr>
          <p:cNvPr id="1026" name="Picture 2" descr="https://upload.wikimedia.org/wikipedia/commons/2/23/Dijkstras_progress_anima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39065" y="844549"/>
            <a:ext cx="5572290" cy="557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08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le 2"/>
          <p:cNvSpPr>
            <a:spLocks noGrp="1"/>
          </p:cNvSpPr>
          <p:nvPr>
            <p:ph type="title"/>
          </p:nvPr>
        </p:nvSpPr>
        <p:spPr/>
        <p:txBody>
          <a:bodyPr/>
          <a:lstStyle/>
          <a:p>
            <a:r>
              <a:rPr lang="da-DK" dirty="0"/>
              <a:t>Læringsmål</a:t>
            </a:r>
          </a:p>
        </p:txBody>
      </p:sp>
      <p:sp>
        <p:nvSpPr>
          <p:cNvPr id="4" name="Text Placeholder 3"/>
          <p:cNvSpPr>
            <a:spLocks noGrp="1"/>
          </p:cNvSpPr>
          <p:nvPr>
            <p:ph type="body" sz="quarter" idx="12"/>
          </p:nvPr>
        </p:nvSpPr>
        <p:spPr>
          <a:xfrm>
            <a:off x="587374" y="1228724"/>
            <a:ext cx="11323981" cy="5072063"/>
          </a:xfrm>
        </p:spPr>
        <p:txBody>
          <a:bodyPr>
            <a:noAutofit/>
          </a:bodyPr>
          <a:lstStyle/>
          <a:p>
            <a:pPr marL="0" indent="0">
              <a:lnSpc>
                <a:spcPct val="100000"/>
              </a:lnSpc>
              <a:buNone/>
            </a:pPr>
            <a:r>
              <a:rPr lang="da-DK" b="1" cap="all" dirty="0"/>
              <a:t>VIDEN</a:t>
            </a:r>
          </a:p>
          <a:p>
            <a:pPr>
              <a:lnSpc>
                <a:spcPct val="100000"/>
              </a:lnSpc>
            </a:pPr>
            <a:r>
              <a:rPr lang="da-DK" b="1" dirty="0">
                <a:solidFill>
                  <a:srgbClr val="002060"/>
                </a:solidFill>
              </a:rPr>
              <a:t>matematiske grundbegreber</a:t>
            </a:r>
            <a:r>
              <a:rPr lang="da-DK" dirty="0">
                <a:solidFill>
                  <a:srgbClr val="002060"/>
                </a:solidFill>
              </a:rPr>
              <a:t> </a:t>
            </a:r>
            <a:r>
              <a:rPr lang="da-DK" b="1" dirty="0">
                <a:solidFill>
                  <a:srgbClr val="002060"/>
                </a:solidFill>
              </a:rPr>
              <a:t>såsom </a:t>
            </a:r>
            <a:r>
              <a:rPr lang="da-DK" b="1" dirty="0" err="1">
                <a:solidFill>
                  <a:srgbClr val="002060"/>
                </a:solidFill>
              </a:rPr>
              <a:t>rekursion</a:t>
            </a:r>
            <a:r>
              <a:rPr lang="da-DK" dirty="0">
                <a:solidFill>
                  <a:srgbClr val="002060"/>
                </a:solidFill>
              </a:rPr>
              <a:t>, </a:t>
            </a:r>
            <a:r>
              <a:rPr lang="da-DK" b="1" dirty="0">
                <a:solidFill>
                  <a:srgbClr val="002060"/>
                </a:solidFill>
              </a:rPr>
              <a:t>induktion</a:t>
            </a:r>
            <a:r>
              <a:rPr lang="da-DK" dirty="0">
                <a:solidFill>
                  <a:srgbClr val="002060"/>
                </a:solidFill>
              </a:rPr>
              <a:t>, </a:t>
            </a:r>
            <a:r>
              <a:rPr lang="da-DK" b="1" dirty="0">
                <a:solidFill>
                  <a:srgbClr val="002060"/>
                </a:solidFill>
              </a:rPr>
              <a:t>konkret og abstrakt kompleksitet  </a:t>
            </a:r>
            <a:endParaRPr lang="da-DK" dirty="0">
              <a:solidFill>
                <a:srgbClr val="002060"/>
              </a:solidFill>
            </a:endParaRPr>
          </a:p>
          <a:p>
            <a:pPr>
              <a:lnSpc>
                <a:spcPct val="100000"/>
              </a:lnSpc>
            </a:pPr>
            <a:r>
              <a:rPr lang="da-DK" b="1" dirty="0"/>
              <a:t>interne og eksterne datastrukturer</a:t>
            </a:r>
            <a:r>
              <a:rPr lang="da-DK" dirty="0"/>
              <a:t>, </a:t>
            </a:r>
            <a:r>
              <a:rPr lang="da-DK" b="1" dirty="0">
                <a:solidFill>
                  <a:srgbClr val="002060"/>
                </a:solidFill>
              </a:rPr>
              <a:t>algoritmeprincipper</a:t>
            </a:r>
            <a:r>
              <a:rPr lang="da-DK" b="1" dirty="0"/>
              <a:t> såsom søgning</a:t>
            </a:r>
            <a:r>
              <a:rPr lang="da-DK" dirty="0"/>
              <a:t>, </a:t>
            </a:r>
            <a:r>
              <a:rPr lang="da-DK" b="1" dirty="0"/>
              <a:t>søgetræer, intern og ekstern </a:t>
            </a:r>
            <a:r>
              <a:rPr lang="da-DK" b="1" dirty="0">
                <a:solidFill>
                  <a:srgbClr val="002060"/>
                </a:solidFill>
              </a:rPr>
              <a:t>sortering, dynamisk programmering</a:t>
            </a:r>
            <a:r>
              <a:rPr lang="da-DK" dirty="0">
                <a:solidFill>
                  <a:srgbClr val="002060"/>
                </a:solidFill>
              </a:rPr>
              <a:t>, </a:t>
            </a:r>
            <a:r>
              <a:rPr lang="da-DK" b="1" dirty="0" err="1">
                <a:solidFill>
                  <a:srgbClr val="002060"/>
                </a:solidFill>
              </a:rPr>
              <a:t>divide</a:t>
            </a:r>
            <a:r>
              <a:rPr lang="da-DK" b="1" dirty="0">
                <a:solidFill>
                  <a:srgbClr val="002060"/>
                </a:solidFill>
              </a:rPr>
              <a:t> and </a:t>
            </a:r>
            <a:r>
              <a:rPr lang="da-DK" b="1" dirty="0" err="1">
                <a:solidFill>
                  <a:srgbClr val="002060"/>
                </a:solidFill>
              </a:rPr>
              <a:t>conquer</a:t>
            </a:r>
            <a:endParaRPr lang="da-DK" b="1" dirty="0">
              <a:solidFill>
                <a:srgbClr val="002060"/>
              </a:solidFill>
            </a:endParaRPr>
          </a:p>
          <a:p>
            <a:r>
              <a:rPr lang="da-DK" b="1" dirty="0">
                <a:solidFill>
                  <a:srgbClr val="FF0000"/>
                </a:solidFill>
              </a:rPr>
              <a:t>grafer og grafalgoritmer </a:t>
            </a:r>
            <a:r>
              <a:rPr lang="da-DK" sz="2400" b="1" dirty="0">
                <a:solidFill>
                  <a:srgbClr val="FF0000"/>
                </a:solidFill>
              </a:rPr>
              <a:t>såsom korteste vej</a:t>
            </a:r>
            <a:r>
              <a:rPr lang="da-DK" sz="2000" b="1" dirty="0">
                <a:solidFill>
                  <a:srgbClr val="FF0000"/>
                </a:solidFill>
              </a:rPr>
              <a:t>, </a:t>
            </a:r>
            <a:r>
              <a:rPr lang="da-DK" b="1" dirty="0"/>
              <a:t>sammenhængskomponenter, udspændende træer</a:t>
            </a:r>
            <a:endParaRPr lang="da-DK" b="1" cap="all" dirty="0"/>
          </a:p>
          <a:p>
            <a:pPr marL="0" indent="0">
              <a:lnSpc>
                <a:spcPct val="100000"/>
              </a:lnSpc>
              <a:buNone/>
            </a:pPr>
            <a:r>
              <a:rPr lang="da-DK" b="1" cap="all" dirty="0"/>
              <a:t>FÆRDIGHEDER</a:t>
            </a:r>
          </a:p>
          <a:p>
            <a:pPr>
              <a:lnSpc>
                <a:spcPct val="100000"/>
              </a:lnSpc>
            </a:pPr>
            <a:r>
              <a:rPr lang="da-DK" b="1" dirty="0"/>
              <a:t>bestemme abstrakt kompleksitet for konkrete funktioner </a:t>
            </a:r>
          </a:p>
          <a:p>
            <a:pPr>
              <a:lnSpc>
                <a:spcPct val="100000"/>
              </a:lnSpc>
            </a:pPr>
            <a:r>
              <a:rPr lang="da-DK" b="1" dirty="0"/>
              <a:t>gennemføre kompleksitets- og korrekthedsanalyse på simple algoritmer</a:t>
            </a:r>
            <a:r>
              <a:rPr lang="da-DK" b="1" dirty="0">
                <a:solidFill>
                  <a:srgbClr val="002060"/>
                </a:solidFill>
              </a:rPr>
              <a:t>, herunder </a:t>
            </a:r>
            <a:r>
              <a:rPr lang="da-DK" b="1" dirty="0" err="1">
                <a:solidFill>
                  <a:srgbClr val="002060"/>
                </a:solidFill>
              </a:rPr>
              <a:t>rekursive</a:t>
            </a:r>
            <a:r>
              <a:rPr lang="da-DK" b="1" dirty="0">
                <a:solidFill>
                  <a:srgbClr val="002060"/>
                </a:solidFill>
              </a:rPr>
              <a:t> algoritmer  </a:t>
            </a:r>
          </a:p>
          <a:p>
            <a:pPr>
              <a:lnSpc>
                <a:spcPct val="100000"/>
              </a:lnSpc>
            </a:pPr>
            <a:r>
              <a:rPr lang="da-DK" b="1" dirty="0">
                <a:solidFill>
                  <a:srgbClr val="002060"/>
                </a:solidFill>
              </a:rPr>
              <a:t>udvælge og anvende passende algoritmer til standard-opgaver, som f.eks. søgning, sortering </a:t>
            </a:r>
            <a:r>
              <a:rPr lang="da-DK" sz="2400" b="1" dirty="0">
                <a:solidFill>
                  <a:srgbClr val="FF0000"/>
                </a:solidFill>
              </a:rPr>
              <a:t>og </a:t>
            </a:r>
            <a:r>
              <a:rPr lang="da-DK" sz="2400" b="1" dirty="0" err="1">
                <a:solidFill>
                  <a:srgbClr val="FF0000"/>
                </a:solidFill>
              </a:rPr>
              <a:t>vejfinding</a:t>
            </a:r>
            <a:endParaRPr lang="da-DK" sz="1800" b="1" dirty="0">
              <a:solidFill>
                <a:srgbClr val="FF0000"/>
              </a:solidFill>
            </a:endParaRPr>
          </a:p>
          <a:p>
            <a:pPr marL="0" indent="0">
              <a:lnSpc>
                <a:spcPct val="100000"/>
              </a:lnSpc>
              <a:buNone/>
            </a:pPr>
            <a:br>
              <a:rPr lang="da-DK" sz="1800" b="1" cap="all" dirty="0">
                <a:solidFill>
                  <a:srgbClr val="FF0000"/>
                </a:solidFill>
              </a:rPr>
            </a:br>
            <a:r>
              <a:rPr lang="da-DK" b="1" cap="all" dirty="0"/>
              <a:t>KOMPETENCER</a:t>
            </a:r>
          </a:p>
          <a:p>
            <a:pPr>
              <a:lnSpc>
                <a:spcPct val="100000"/>
              </a:lnSpc>
            </a:pPr>
            <a:r>
              <a:rPr lang="da-DK" b="1" dirty="0">
                <a:solidFill>
                  <a:srgbClr val="FF0000"/>
                </a:solidFill>
              </a:rPr>
              <a:t>Den studerende skal, stillet overfor en ikke-standard programmeringsopgave kunne</a:t>
            </a:r>
          </a:p>
          <a:p>
            <a:pPr>
              <a:lnSpc>
                <a:spcPct val="100000"/>
              </a:lnSpc>
            </a:pPr>
            <a:r>
              <a:rPr lang="da-DK" b="1" dirty="0">
                <a:solidFill>
                  <a:srgbClr val="FF0000"/>
                </a:solidFill>
              </a:rPr>
              <a:t>udvikle algoritmer og datastrukturer til løsning af opgaven</a:t>
            </a:r>
          </a:p>
          <a:p>
            <a:pPr>
              <a:lnSpc>
                <a:spcPct val="100000"/>
              </a:lnSpc>
            </a:pPr>
            <a:r>
              <a:rPr lang="da-DK" b="1" dirty="0"/>
              <a:t>analysere de udviklede algoritmer</a:t>
            </a:r>
          </a:p>
        </p:txBody>
      </p:sp>
    </p:spTree>
    <p:extLst>
      <p:ext uri="{BB962C8B-B14F-4D97-AF65-F5344CB8AC3E}">
        <p14:creationId xmlns:p14="http://schemas.microsoft.com/office/powerpoint/2010/main" val="3031232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le 2"/>
          <p:cNvSpPr>
            <a:spLocks noGrp="1"/>
          </p:cNvSpPr>
          <p:nvPr>
            <p:ph type="title"/>
          </p:nvPr>
        </p:nvSpPr>
        <p:spPr>
          <a:xfrm>
            <a:off x="587374" y="370290"/>
            <a:ext cx="7480861" cy="1474385"/>
          </a:xfrm>
        </p:spPr>
        <p:txBody>
          <a:bodyPr/>
          <a:lstStyle/>
          <a:p>
            <a:r>
              <a:rPr lang="da-DK" dirty="0"/>
              <a:t>Hvorfor </a:t>
            </a:r>
            <a:br>
              <a:rPr lang="da-DK" dirty="0"/>
            </a:br>
            <a:r>
              <a:rPr lang="da-DK" dirty="0" err="1"/>
              <a:t>Shortest</a:t>
            </a:r>
            <a:r>
              <a:rPr lang="da-DK" dirty="0"/>
              <a:t> Paths?</a:t>
            </a:r>
          </a:p>
        </p:txBody>
      </p:sp>
      <p:sp>
        <p:nvSpPr>
          <p:cNvPr id="4" name="Text Placeholder 3"/>
          <p:cNvSpPr>
            <a:spLocks noGrp="1"/>
          </p:cNvSpPr>
          <p:nvPr>
            <p:ph type="body" sz="quarter" idx="12"/>
          </p:nvPr>
        </p:nvSpPr>
        <p:spPr>
          <a:xfrm>
            <a:off x="585882" y="1844674"/>
            <a:ext cx="5255486" cy="4541135"/>
          </a:xfrm>
        </p:spPr>
        <p:txBody>
          <a:bodyPr>
            <a:noAutofit/>
          </a:bodyPr>
          <a:lstStyle/>
          <a:p>
            <a:r>
              <a:rPr lang="da-DK" sz="2400" dirty="0"/>
              <a:t>”Selvfølgelig”: </a:t>
            </a:r>
            <a:r>
              <a:rPr lang="da-DK" sz="2400" dirty="0" err="1"/>
              <a:t>Stifindning</a:t>
            </a:r>
            <a:r>
              <a:rPr lang="da-DK" sz="2400" dirty="0"/>
              <a:t> i fysiske netværk</a:t>
            </a:r>
          </a:p>
          <a:p>
            <a:pPr lvl="1"/>
            <a:r>
              <a:rPr lang="da-DK" sz="1800" dirty="0"/>
              <a:t>I byer, med GPS generelt</a:t>
            </a:r>
          </a:p>
          <a:p>
            <a:pPr lvl="1"/>
            <a:r>
              <a:rPr lang="da-DK" sz="1800" dirty="0"/>
              <a:t>I computernetværk</a:t>
            </a:r>
          </a:p>
          <a:p>
            <a:pPr lvl="1"/>
            <a:r>
              <a:rPr lang="da-DK" sz="1800" dirty="0"/>
              <a:t>Strømledninger</a:t>
            </a:r>
          </a:p>
          <a:p>
            <a:pPr lvl="1"/>
            <a:r>
              <a:rPr lang="da-DK" sz="1800" dirty="0" err="1"/>
              <a:t>Osv</a:t>
            </a:r>
            <a:r>
              <a:rPr lang="da-DK" sz="1800" dirty="0"/>
              <a:t>…</a:t>
            </a:r>
            <a:br>
              <a:rPr lang="da-DK" sz="1800" dirty="0"/>
            </a:br>
            <a:endParaRPr lang="da-DK" sz="1800" dirty="0"/>
          </a:p>
          <a:p>
            <a:r>
              <a:rPr lang="da-DK" sz="2000" dirty="0"/>
              <a:t>Andre applikationer findes også!</a:t>
            </a:r>
          </a:p>
          <a:p>
            <a:pPr lvl="1"/>
            <a:r>
              <a:rPr lang="da-DK" sz="1800" dirty="0" err="1"/>
              <a:t>Reinforcement</a:t>
            </a:r>
            <a:r>
              <a:rPr lang="da-DK" sz="1800" dirty="0"/>
              <a:t> Learning</a:t>
            </a:r>
          </a:p>
          <a:p>
            <a:pPr lvl="1"/>
            <a:r>
              <a:rPr lang="da-DK" sz="1800" dirty="0"/>
              <a:t>Machine Learning i Grafer</a:t>
            </a:r>
            <a:endParaRPr lang="da-DK" sz="2000" dirty="0"/>
          </a:p>
        </p:txBody>
      </p:sp>
      <p:pic>
        <p:nvPicPr>
          <p:cNvPr id="6" name="Picture 5"/>
          <p:cNvPicPr>
            <a:picLocks noChangeAspect="1"/>
          </p:cNvPicPr>
          <p:nvPr/>
        </p:nvPicPr>
        <p:blipFill rotWithShape="1">
          <a:blip r:embed="rId2"/>
          <a:srcRect b="32342"/>
          <a:stretch/>
        </p:blipFill>
        <p:spPr>
          <a:xfrm>
            <a:off x="7372351" y="4004616"/>
            <a:ext cx="3338886" cy="2573634"/>
          </a:xfrm>
          <a:prstGeom prst="rect">
            <a:avLst/>
          </a:prstGeom>
        </p:spPr>
      </p:pic>
      <p:pic>
        <p:nvPicPr>
          <p:cNvPr id="7" name="Picture 6">
            <a:extLst>
              <a:ext uri="{FF2B5EF4-FFF2-40B4-BE49-F238E27FC236}">
                <a16:creationId xmlns:a16="http://schemas.microsoft.com/office/drawing/2014/main" id="{7164CCC5-CF58-84E8-9580-31359FE43218}"/>
              </a:ext>
            </a:extLst>
          </p:cNvPr>
          <p:cNvPicPr>
            <a:picLocks noChangeAspect="1"/>
          </p:cNvPicPr>
          <p:nvPr/>
        </p:nvPicPr>
        <p:blipFill>
          <a:blip r:embed="rId3"/>
          <a:stretch>
            <a:fillRect/>
          </a:stretch>
        </p:blipFill>
        <p:spPr>
          <a:xfrm>
            <a:off x="6188779" y="593223"/>
            <a:ext cx="5722576" cy="3296665"/>
          </a:xfrm>
          <a:prstGeom prst="rect">
            <a:avLst/>
          </a:prstGeom>
        </p:spPr>
      </p:pic>
    </p:spTree>
    <p:extLst>
      <p:ext uri="{BB962C8B-B14F-4D97-AF65-F5344CB8AC3E}">
        <p14:creationId xmlns:p14="http://schemas.microsoft.com/office/powerpoint/2010/main" val="229007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7</a:t>
            </a:fld>
            <a:endParaRPr lang="en-US" dirty="0"/>
          </a:p>
        </p:txBody>
      </p:sp>
      <p:sp>
        <p:nvSpPr>
          <p:cNvPr id="3" name="Title 2"/>
          <p:cNvSpPr>
            <a:spLocks noGrp="1"/>
          </p:cNvSpPr>
          <p:nvPr>
            <p:ph type="title"/>
          </p:nvPr>
        </p:nvSpPr>
        <p:spPr>
          <a:xfrm>
            <a:off x="587374" y="370290"/>
            <a:ext cx="6370017" cy="1474385"/>
          </a:xfrm>
        </p:spPr>
        <p:txBody>
          <a:bodyPr/>
          <a:lstStyle/>
          <a:p>
            <a:r>
              <a:rPr lang="da-DK" dirty="0"/>
              <a:t>Vægtede Grafer</a:t>
            </a:r>
          </a:p>
        </p:txBody>
      </p:sp>
      <p:sp>
        <p:nvSpPr>
          <p:cNvPr id="4" name="Text Placeholder 3"/>
          <p:cNvSpPr>
            <a:spLocks noGrp="1"/>
          </p:cNvSpPr>
          <p:nvPr>
            <p:ph type="body" sz="quarter" idx="12"/>
          </p:nvPr>
        </p:nvSpPr>
        <p:spPr>
          <a:xfrm>
            <a:off x="587374" y="2065337"/>
            <a:ext cx="10361363" cy="4596720"/>
          </a:xfrm>
        </p:spPr>
        <p:txBody>
          <a:bodyPr>
            <a:noAutofit/>
          </a:bodyPr>
          <a:lstStyle/>
          <a:p>
            <a:r>
              <a:rPr lang="da-DK" sz="2800" dirty="0"/>
              <a:t>En vægtet graf er et par </a:t>
            </a:r>
            <a:r>
              <a:rPr lang="da-DK" sz="2800" b="1" dirty="0"/>
              <a:t>G = (V, E) </a:t>
            </a:r>
            <a:r>
              <a:rPr lang="da-DK" sz="2800" dirty="0"/>
              <a:t>= </a:t>
            </a:r>
            <a:br>
              <a:rPr lang="da-DK" sz="2800" dirty="0"/>
            </a:br>
            <a:r>
              <a:rPr lang="da-DK" sz="2800" dirty="0"/>
              <a:t>(</a:t>
            </a:r>
            <a:r>
              <a:rPr lang="da-DK" sz="2800" dirty="0" err="1"/>
              <a:t>Vertices</a:t>
            </a:r>
            <a:r>
              <a:rPr lang="da-DK" sz="2800" dirty="0"/>
              <a:t>, </a:t>
            </a:r>
            <a:r>
              <a:rPr lang="da-DK" sz="2800" dirty="0" err="1"/>
              <a:t>Edges</a:t>
            </a:r>
            <a:r>
              <a:rPr lang="da-DK" sz="2800" dirty="0"/>
              <a:t>) = (Knuder, Kanter)</a:t>
            </a:r>
          </a:p>
          <a:p>
            <a:pPr lvl="1"/>
            <a:r>
              <a:rPr lang="da-DK" sz="2400" b="1" dirty="0"/>
              <a:t>V</a:t>
            </a:r>
            <a:r>
              <a:rPr lang="da-DK" sz="2400" dirty="0"/>
              <a:t> = en mængde af </a:t>
            </a:r>
            <a:r>
              <a:rPr lang="da-DK" sz="2400" b="1" dirty="0"/>
              <a:t>knuder</a:t>
            </a:r>
          </a:p>
          <a:p>
            <a:pPr lvl="1"/>
            <a:r>
              <a:rPr lang="da-DK" sz="2400" b="1" dirty="0"/>
              <a:t>E</a:t>
            </a:r>
            <a:r>
              <a:rPr lang="da-DK" sz="2400" dirty="0"/>
              <a:t> = en mængde af </a:t>
            </a:r>
            <a:r>
              <a:rPr lang="da-DK" sz="2400" b="1" dirty="0"/>
              <a:t>kanter, </a:t>
            </a:r>
            <a:r>
              <a:rPr lang="da-DK" sz="2400" dirty="0"/>
              <a:t>(u, v)/{</a:t>
            </a:r>
            <a:r>
              <a:rPr lang="da-DK" sz="2400" dirty="0" err="1"/>
              <a:t>u,v</a:t>
            </a:r>
            <a:r>
              <a:rPr lang="da-DK" sz="2400" dirty="0"/>
              <a:t>}, der </a:t>
            </a:r>
            <a:r>
              <a:rPr lang="da-DK" sz="2400" b="1" dirty="0"/>
              <a:t>u og v ∈ V</a:t>
            </a:r>
          </a:p>
          <a:p>
            <a:r>
              <a:rPr lang="da-DK" sz="2800" dirty="0"/>
              <a:t>En funktion </a:t>
            </a:r>
            <a:r>
              <a:rPr lang="da-DK" sz="3600" b="1" dirty="0"/>
              <a:t>w: E → ℝ </a:t>
            </a:r>
            <a:r>
              <a:rPr lang="da-DK" sz="2400" dirty="0"/>
              <a:t>giver en vægt til </a:t>
            </a:r>
            <a:r>
              <a:rPr lang="da-DK" sz="2400" b="1" dirty="0"/>
              <a:t>hver kant</a:t>
            </a:r>
            <a:endParaRPr lang="da-DK" sz="2800" b="1" dirty="0"/>
          </a:p>
          <a:p>
            <a:r>
              <a:rPr lang="da-DK" sz="2800" dirty="0"/>
              <a:t>Fungerer både for </a:t>
            </a:r>
            <a:r>
              <a:rPr lang="da-DK" sz="2800" dirty="0" err="1"/>
              <a:t>directed</a:t>
            </a:r>
            <a:r>
              <a:rPr lang="da-DK" sz="2800" dirty="0"/>
              <a:t> og </a:t>
            </a:r>
            <a:r>
              <a:rPr lang="da-DK" sz="2800" dirty="0" err="1"/>
              <a:t>undirected</a:t>
            </a:r>
            <a:r>
              <a:rPr lang="da-DK" sz="2800" dirty="0"/>
              <a:t> grafer</a:t>
            </a:r>
          </a:p>
          <a:p>
            <a:endParaRPr lang="da-DK" sz="2800" dirty="0"/>
          </a:p>
        </p:txBody>
      </p:sp>
      <p:pic>
        <p:nvPicPr>
          <p:cNvPr id="6" name="Picture 5"/>
          <p:cNvPicPr>
            <a:picLocks noChangeAspect="1"/>
          </p:cNvPicPr>
          <p:nvPr/>
        </p:nvPicPr>
        <p:blipFill>
          <a:blip r:embed="rId2"/>
          <a:stretch>
            <a:fillRect/>
          </a:stretch>
        </p:blipFill>
        <p:spPr>
          <a:xfrm>
            <a:off x="7210352" y="153286"/>
            <a:ext cx="4981648" cy="3603440"/>
          </a:xfrm>
          <a:prstGeom prst="rect">
            <a:avLst/>
          </a:prstGeom>
        </p:spPr>
      </p:pic>
    </p:spTree>
    <p:extLst>
      <p:ext uri="{BB962C8B-B14F-4D97-AF65-F5344CB8AC3E}">
        <p14:creationId xmlns:p14="http://schemas.microsoft.com/office/powerpoint/2010/main" val="413100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800975" y="4143419"/>
            <a:ext cx="4391025" cy="1047750"/>
          </a:xfrm>
          <a:prstGeom prst="rect">
            <a:avLst/>
          </a:prstGeom>
        </p:spPr>
      </p:pic>
      <p:sp>
        <p:nvSpPr>
          <p:cNvPr id="2" name="Slide Number Placeholder 1"/>
          <p:cNvSpPr>
            <a:spLocks noGrp="1"/>
          </p:cNvSpPr>
          <p:nvPr>
            <p:ph type="sldNum" sz="quarter" idx="4"/>
          </p:nvPr>
        </p:nvSpPr>
        <p:spPr/>
        <p:txBody>
          <a:bodyPr/>
          <a:lstStyle/>
          <a:p>
            <a:fld id="{D8D877B3-D348-4611-9BDB-C5374591D951}" type="slidenum">
              <a:rPr lang="en-US" smtClean="0"/>
              <a:pPr/>
              <a:t>8</a:t>
            </a:fld>
            <a:endParaRPr lang="en-US" dirty="0"/>
          </a:p>
        </p:txBody>
      </p:sp>
      <p:sp>
        <p:nvSpPr>
          <p:cNvPr id="3" name="Title 2"/>
          <p:cNvSpPr>
            <a:spLocks noGrp="1"/>
          </p:cNvSpPr>
          <p:nvPr>
            <p:ph type="title"/>
          </p:nvPr>
        </p:nvSpPr>
        <p:spPr/>
        <p:txBody>
          <a:bodyPr/>
          <a:lstStyle/>
          <a:p>
            <a:r>
              <a:rPr lang="da-DK" dirty="0"/>
              <a:t>Repræsentation af Vægtede Grafer</a:t>
            </a:r>
          </a:p>
        </p:txBody>
      </p:sp>
      <p:sp>
        <p:nvSpPr>
          <p:cNvPr id="4" name="Text Placeholder 3"/>
          <p:cNvSpPr>
            <a:spLocks noGrp="1"/>
          </p:cNvSpPr>
          <p:nvPr>
            <p:ph type="body" sz="quarter" idx="12"/>
          </p:nvPr>
        </p:nvSpPr>
        <p:spPr>
          <a:xfrm>
            <a:off x="587375" y="2065336"/>
            <a:ext cx="10752512" cy="4335463"/>
          </a:xfrm>
        </p:spPr>
        <p:txBody>
          <a:bodyPr>
            <a:noAutofit/>
          </a:bodyPr>
          <a:lstStyle/>
          <a:p>
            <a:r>
              <a:rPr lang="da-DK" sz="2800" b="1" dirty="0" err="1"/>
              <a:t>Adjacency</a:t>
            </a:r>
            <a:r>
              <a:rPr lang="da-DK" sz="2800" b="1" dirty="0"/>
              <a:t>-list</a:t>
            </a:r>
          </a:p>
          <a:p>
            <a:pPr lvl="1"/>
            <a:r>
              <a:rPr lang="da-DK" sz="2400" dirty="0"/>
              <a:t>Læg ind vægten som satellit-information på elementerne i listen</a:t>
            </a:r>
          </a:p>
          <a:p>
            <a:pPr lvl="1"/>
            <a:r>
              <a:rPr lang="pl-PL" sz="2400" b="1" dirty="0"/>
              <a:t>(u, v) </a:t>
            </a:r>
            <a:r>
              <a:rPr lang="pl-PL" sz="2400" dirty="0"/>
              <a:t>∈ E</a:t>
            </a:r>
            <a:r>
              <a:rPr lang="da-DK" sz="2400" dirty="0"/>
              <a:t> -&gt; </a:t>
            </a:r>
            <a:r>
              <a:rPr lang="pl-PL" sz="2400" dirty="0"/>
              <a:t>Adj[u]</a:t>
            </a:r>
            <a:r>
              <a:rPr lang="da-DK" sz="2400" dirty="0"/>
              <a:t> = </a:t>
            </a:r>
            <a:r>
              <a:rPr lang="pl-PL" sz="2400" dirty="0"/>
              <a:t>⟨</a:t>
            </a:r>
            <a:r>
              <a:rPr lang="da-DK" sz="2400" b="1" dirty="0"/>
              <a:t>v</a:t>
            </a:r>
            <a:r>
              <a:rPr lang="pl-PL" sz="2400" dirty="0"/>
              <a:t>,</a:t>
            </a:r>
            <a:r>
              <a:rPr lang="da-DK" sz="2400" dirty="0"/>
              <a:t> </a:t>
            </a:r>
            <a:r>
              <a:rPr lang="pl-PL" sz="2400" b="1" dirty="0"/>
              <a:t>w(u, v)</a:t>
            </a:r>
            <a:r>
              <a:rPr lang="pl-PL" sz="2400" dirty="0"/>
              <a:t>⟩</a:t>
            </a:r>
            <a:endParaRPr lang="da-DK" sz="2400" dirty="0"/>
          </a:p>
          <a:p>
            <a:pPr lvl="1"/>
            <a:r>
              <a:rPr lang="da-DK" sz="2400" dirty="0"/>
              <a:t>Altså på hver plads i listen har vi knuden + kantens vægt</a:t>
            </a:r>
          </a:p>
          <a:p>
            <a:r>
              <a:rPr lang="da-DK" sz="2800" b="1" dirty="0" err="1"/>
              <a:t>Adjacency</a:t>
            </a:r>
            <a:r>
              <a:rPr lang="da-DK" sz="2800" b="1" dirty="0"/>
              <a:t>-matrix</a:t>
            </a:r>
          </a:p>
          <a:p>
            <a:pPr lvl="1"/>
            <a:r>
              <a:rPr lang="da-DK" sz="2400" dirty="0"/>
              <a:t>De </a:t>
            </a:r>
            <a:r>
              <a:rPr lang="da-DK" sz="2400" dirty="0" err="1"/>
              <a:t>boolske</a:t>
            </a:r>
            <a:r>
              <a:rPr lang="da-DK" sz="2400" dirty="0"/>
              <a:t> værdier erstattes af vægte, i matrixen</a:t>
            </a:r>
            <a:r>
              <a:rPr lang="da-DK" sz="2400" b="1" dirty="0"/>
              <a:t> A = </a:t>
            </a:r>
            <a:r>
              <a:rPr lang="da-DK" sz="2400" b="1" dirty="0" err="1"/>
              <a:t>a</a:t>
            </a:r>
            <a:r>
              <a:rPr lang="da-DK" sz="2400" b="1" baseline="-25000" dirty="0" err="1"/>
              <a:t>ij</a:t>
            </a:r>
            <a:endParaRPr lang="da-DK" sz="2400" dirty="0"/>
          </a:p>
          <a:p>
            <a:pPr lvl="1"/>
            <a:r>
              <a:rPr lang="da-DK" sz="2400" dirty="0"/>
              <a:t>Afhængigt af applikationen er det måske bedre at bruge 0 eller ∞ </a:t>
            </a:r>
          </a:p>
        </p:txBody>
      </p:sp>
    </p:spTree>
    <p:extLst>
      <p:ext uri="{BB962C8B-B14F-4D97-AF65-F5344CB8AC3E}">
        <p14:creationId xmlns:p14="http://schemas.microsoft.com/office/powerpoint/2010/main" val="265579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9</a:t>
            </a:fld>
            <a:endParaRPr lang="en-US" dirty="0"/>
          </a:p>
        </p:txBody>
      </p:sp>
      <p:sp>
        <p:nvSpPr>
          <p:cNvPr id="3" name="Title 2"/>
          <p:cNvSpPr>
            <a:spLocks noGrp="1"/>
          </p:cNvSpPr>
          <p:nvPr>
            <p:ph type="title"/>
          </p:nvPr>
        </p:nvSpPr>
        <p:spPr/>
        <p:txBody>
          <a:bodyPr/>
          <a:lstStyle/>
          <a:p>
            <a:r>
              <a:rPr lang="da-DK" dirty="0" err="1"/>
              <a:t>Shortest</a:t>
            </a:r>
            <a:r>
              <a:rPr lang="da-DK" dirty="0"/>
              <a:t> Path /</a:t>
            </a:r>
            <a:br>
              <a:rPr lang="da-DK" dirty="0"/>
            </a:br>
            <a:r>
              <a:rPr lang="da-DK" dirty="0"/>
              <a:t>Korteste vej</a:t>
            </a:r>
          </a:p>
        </p:txBody>
      </p:sp>
      <p:sp>
        <p:nvSpPr>
          <p:cNvPr id="4" name="Text Placeholder 3"/>
          <p:cNvSpPr>
            <a:spLocks noGrp="1"/>
          </p:cNvSpPr>
          <p:nvPr>
            <p:ph type="body" sz="quarter" idx="12"/>
          </p:nvPr>
        </p:nvSpPr>
        <p:spPr/>
        <p:txBody>
          <a:bodyPr>
            <a:normAutofit/>
          </a:bodyPr>
          <a:lstStyle/>
          <a:p>
            <a:r>
              <a:rPr lang="da-DK" sz="2400" dirty="0"/>
              <a:t>Givet en </a:t>
            </a:r>
            <a:r>
              <a:rPr lang="da-DK" sz="2400" dirty="0" err="1"/>
              <a:t>directed</a:t>
            </a:r>
            <a:r>
              <a:rPr lang="da-DK" sz="2400" dirty="0"/>
              <a:t> graf </a:t>
            </a:r>
            <a:r>
              <a:rPr lang="da-DK" sz="3200" b="1" dirty="0"/>
              <a:t>G = (V, E),</a:t>
            </a:r>
            <a:r>
              <a:rPr lang="da-DK" sz="2400" dirty="0"/>
              <a:t> med en vægtfunktion </a:t>
            </a:r>
            <a:r>
              <a:rPr lang="da-DK" sz="3200" b="1" dirty="0"/>
              <a:t>w: E → ℝ </a:t>
            </a:r>
          </a:p>
          <a:p>
            <a:r>
              <a:rPr lang="da-DK" sz="2400" dirty="0"/>
              <a:t>Vægten </a:t>
            </a:r>
            <a:r>
              <a:rPr lang="da-DK" sz="2800" b="1" dirty="0"/>
              <a:t>w(p) </a:t>
            </a:r>
            <a:r>
              <a:rPr lang="da-DK" sz="2400" dirty="0"/>
              <a:t>af en vej gennem grafen </a:t>
            </a:r>
            <a:r>
              <a:rPr lang="da-DK" sz="2800" b="1" i="1" dirty="0"/>
              <a:t>p </a:t>
            </a:r>
            <a:r>
              <a:rPr lang="da-DK" sz="2800" b="1" dirty="0"/>
              <a:t>= ⟨</a:t>
            </a:r>
            <a:r>
              <a:rPr lang="da-DK" sz="2800" b="1" i="1" dirty="0"/>
              <a:t>v</a:t>
            </a:r>
            <a:r>
              <a:rPr lang="da-DK" sz="2800" b="1" baseline="-25000" dirty="0"/>
              <a:t>0</a:t>
            </a:r>
            <a:r>
              <a:rPr lang="da-DK" sz="2800" b="1" dirty="0"/>
              <a:t>, </a:t>
            </a:r>
            <a:r>
              <a:rPr lang="da-DK" sz="2800" b="1" i="1" dirty="0"/>
              <a:t>v</a:t>
            </a:r>
            <a:r>
              <a:rPr lang="da-DK" sz="2800" b="1" baseline="-25000" dirty="0"/>
              <a:t>1</a:t>
            </a:r>
            <a:r>
              <a:rPr lang="da-DK" sz="2800" b="1" dirty="0"/>
              <a:t>,…, </a:t>
            </a:r>
            <a:r>
              <a:rPr lang="da-DK" sz="2800" b="1" i="1" dirty="0"/>
              <a:t>v</a:t>
            </a:r>
            <a:r>
              <a:rPr lang="da-DK" sz="2800" b="1" i="1" baseline="-25000" dirty="0"/>
              <a:t>k</a:t>
            </a:r>
            <a:r>
              <a:rPr lang="da-DK" sz="2800" b="1" dirty="0"/>
              <a:t>⟩, </a:t>
            </a:r>
            <a:r>
              <a:rPr lang="da-DK" sz="2400" dirty="0"/>
              <a:t>er summen af alle kanterne på vejen:</a:t>
            </a:r>
          </a:p>
        </p:txBody>
      </p:sp>
      <p:pic>
        <p:nvPicPr>
          <p:cNvPr id="5" name="Picture 4"/>
          <p:cNvPicPr>
            <a:picLocks noChangeAspect="1"/>
          </p:cNvPicPr>
          <p:nvPr/>
        </p:nvPicPr>
        <p:blipFill>
          <a:blip r:embed="rId2"/>
          <a:stretch>
            <a:fillRect/>
          </a:stretch>
        </p:blipFill>
        <p:spPr>
          <a:xfrm>
            <a:off x="4186237" y="3302000"/>
            <a:ext cx="3819525" cy="657225"/>
          </a:xfrm>
          <a:prstGeom prst="rect">
            <a:avLst/>
          </a:prstGeom>
        </p:spPr>
      </p:pic>
      <p:sp>
        <p:nvSpPr>
          <p:cNvPr id="6" name="Text Placeholder 3"/>
          <p:cNvSpPr txBox="1">
            <a:spLocks/>
          </p:cNvSpPr>
          <p:nvPr/>
        </p:nvSpPr>
        <p:spPr>
          <a:xfrm>
            <a:off x="2906134" y="4086225"/>
            <a:ext cx="6623830" cy="237656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1800" b="1" dirty="0"/>
              <a:t>Definition:</a:t>
            </a:r>
            <a:br>
              <a:rPr lang="da-DK" sz="1800" dirty="0"/>
            </a:br>
            <a:r>
              <a:rPr lang="da-DK" sz="1800" dirty="0"/>
              <a:t>Vi definerer vægten af den korteste vej </a:t>
            </a:r>
            <a:r>
              <a:rPr lang="el-GR" sz="2000" b="1" i="1" dirty="0"/>
              <a:t>δ</a:t>
            </a:r>
            <a:r>
              <a:rPr lang="el-GR" sz="2000" b="1" dirty="0"/>
              <a:t>(</a:t>
            </a:r>
            <a:r>
              <a:rPr lang="da-DK" sz="2000" b="1" i="1" dirty="0"/>
              <a:t>u</a:t>
            </a:r>
            <a:r>
              <a:rPr lang="da-DK" sz="2000" b="1" dirty="0"/>
              <a:t>, </a:t>
            </a:r>
            <a:r>
              <a:rPr lang="da-DK" sz="2000" b="1" i="1" dirty="0"/>
              <a:t>v</a:t>
            </a:r>
            <a:r>
              <a:rPr lang="da-DK" sz="2000" b="1" dirty="0"/>
              <a:t>), </a:t>
            </a:r>
            <a:r>
              <a:rPr lang="da-DK" dirty="0"/>
              <a:t>fra u til v, som:</a:t>
            </a:r>
            <a:br>
              <a:rPr lang="da-DK" dirty="0"/>
            </a:br>
            <a:br>
              <a:rPr lang="da-DK" dirty="0"/>
            </a:br>
            <a:br>
              <a:rPr lang="da-DK" dirty="0"/>
            </a:br>
            <a:endParaRPr lang="da-DK" sz="1800" b="1" dirty="0"/>
          </a:p>
          <a:p>
            <a:pPr>
              <a:buFont typeface="Arial" panose="020B0604020202020204" pitchFamily="34" charset="0"/>
              <a:buChar char="•"/>
            </a:pPr>
            <a:r>
              <a:rPr lang="da-DK" sz="1800" b="1" dirty="0"/>
              <a:t>Dersom ingen vej findes mellem u og v, er </a:t>
            </a:r>
            <a:r>
              <a:rPr lang="el-GR" sz="1800" b="1" i="1" dirty="0"/>
              <a:t>δ</a:t>
            </a:r>
            <a:r>
              <a:rPr lang="el-GR" sz="1800" b="1" dirty="0"/>
              <a:t>(</a:t>
            </a:r>
            <a:r>
              <a:rPr lang="da-DK" sz="1800" b="1" i="1" dirty="0"/>
              <a:t>u</a:t>
            </a:r>
            <a:r>
              <a:rPr lang="da-DK" sz="1800" b="1" dirty="0"/>
              <a:t>, </a:t>
            </a:r>
            <a:r>
              <a:rPr lang="da-DK" sz="1800" b="1" i="1" dirty="0"/>
              <a:t>v</a:t>
            </a:r>
            <a:r>
              <a:rPr lang="da-DK" sz="1800" b="1" dirty="0"/>
              <a:t>) =</a:t>
            </a:r>
            <a:r>
              <a:rPr lang="da-DK" sz="3200" b="1" dirty="0"/>
              <a:t> </a:t>
            </a:r>
            <a:r>
              <a:rPr lang="da-DK" sz="4400" b="1" baseline="-12000" dirty="0"/>
              <a:t>∞</a:t>
            </a:r>
            <a:r>
              <a:rPr lang="da-DK" sz="2800" b="1" dirty="0"/>
              <a:t> </a:t>
            </a:r>
            <a:endParaRPr lang="da-DK" sz="1800" b="1" dirty="0"/>
          </a:p>
        </p:txBody>
      </p:sp>
      <p:pic>
        <p:nvPicPr>
          <p:cNvPr id="7" name="Picture 6"/>
          <p:cNvPicPr>
            <a:picLocks noChangeAspect="1"/>
          </p:cNvPicPr>
          <p:nvPr/>
        </p:nvPicPr>
        <p:blipFill>
          <a:blip r:embed="rId5"/>
          <a:stretch>
            <a:fillRect/>
          </a:stretch>
        </p:blipFill>
        <p:spPr>
          <a:xfrm>
            <a:off x="2906135" y="4921569"/>
            <a:ext cx="6623830" cy="994143"/>
          </a:xfrm>
          <a:prstGeom prst="rect">
            <a:avLst/>
          </a:prstGeom>
        </p:spPr>
      </p:pic>
    </p:spTree>
    <p:extLst>
      <p:ext uri="{BB962C8B-B14F-4D97-AF65-F5344CB8AC3E}">
        <p14:creationId xmlns:p14="http://schemas.microsoft.com/office/powerpoint/2010/main" val="269322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2.xml><?xml version="1.0" encoding="utf-8"?>
<a:theme xmlns:a="http://schemas.openxmlformats.org/drawingml/2006/main" name="AAU PowerPoint - Blue">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DDD772EF-E3AC-41ED-99DC-A027ACF9ADCC}"/>
    </a:ext>
  </a:extLst>
</a:theme>
</file>

<file path=ppt/theme/theme3.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44811465383E943B92E1D8FB4ACE096" ma:contentTypeVersion="2" ma:contentTypeDescription="Opret et nyt dokument." ma:contentTypeScope="" ma:versionID="406042b88fc1e58a3b152e7002a70182">
  <xsd:schema xmlns:xsd="http://www.w3.org/2001/XMLSchema" xmlns:xs="http://www.w3.org/2001/XMLSchema" xmlns:p="http://schemas.microsoft.com/office/2006/metadata/properties" xmlns:ns2="bfb3083c-c57b-4611-a9bc-f653d3097a5f" targetNamespace="http://schemas.microsoft.com/office/2006/metadata/properties" ma:root="true" ma:fieldsID="89f0d00725625017c110fcd8825dd4dc" ns2:_="">
    <xsd:import namespace="bfb3083c-c57b-4611-a9bc-f653d3097a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b3083c-c57b-4611-a9bc-f653d3097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ED49AB-59DE-4FF7-9348-60B6F5ACD27D}">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fb3083c-c57b-4611-a9bc-f653d3097a5f"/>
    <ds:schemaRef ds:uri="http://www.w3.org/XML/1998/namespace"/>
    <ds:schemaRef ds:uri="http://purl.org/dc/dcmitype/"/>
  </ds:schemaRefs>
</ds:datastoreItem>
</file>

<file path=customXml/itemProps2.xml><?xml version="1.0" encoding="utf-8"?>
<ds:datastoreItem xmlns:ds="http://schemas.openxmlformats.org/officeDocument/2006/customXml" ds:itemID="{DB09AFFA-FBAB-43F9-B3E8-292900A833C1}">
  <ds:schemaRefs>
    <ds:schemaRef ds:uri="http://schemas.microsoft.com/sharepoint/v3/contenttype/forms"/>
  </ds:schemaRefs>
</ds:datastoreItem>
</file>

<file path=customXml/itemProps3.xml><?xml version="1.0" encoding="utf-8"?>
<ds:datastoreItem xmlns:ds="http://schemas.openxmlformats.org/officeDocument/2006/customXml" ds:itemID="{1C891BC9-1822-4287-B787-CB2F68A8F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b3083c-c57b-4611-a9bc-f653d3097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AAU 16_9 (EN)</Template>
  <TotalTime>39097</TotalTime>
  <Words>2218</Words>
  <Application>Microsoft Office PowerPoint</Application>
  <PresentationFormat>Widescreen</PresentationFormat>
  <Paragraphs>284</Paragraphs>
  <Slides>37</Slides>
  <Notes>0</Notes>
  <HiddenSlides>4</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37</vt:i4>
      </vt:variant>
    </vt:vector>
  </HeadingPairs>
  <TitlesOfParts>
    <vt:vector size="44" baseType="lpstr">
      <vt:lpstr>apple color emoji</vt:lpstr>
      <vt:lpstr>Arial</vt:lpstr>
      <vt:lpstr>Arial Black</vt:lpstr>
      <vt:lpstr>Calibri</vt:lpstr>
      <vt:lpstr>AAU PowerPoint</vt:lpstr>
      <vt:lpstr>AAU PowerPoint - Blue</vt:lpstr>
      <vt:lpstr>1_AAU PowerPoint</vt:lpstr>
      <vt:lpstr>Grafer: Single-Source Shortest Paths Algorithms and Data Structures, ALG, F23, Lecture 9</vt:lpstr>
      <vt:lpstr>Opdateringer</vt:lpstr>
      <vt:lpstr>Forelæsningernes emner</vt:lpstr>
      <vt:lpstr>Outline</vt:lpstr>
      <vt:lpstr>Læringsmål</vt:lpstr>
      <vt:lpstr>Hvorfor  Shortest Paths?</vt:lpstr>
      <vt:lpstr>Vægtede Grafer</vt:lpstr>
      <vt:lpstr>Repræsentation af Vægtede Grafer</vt:lpstr>
      <vt:lpstr>Shortest Path / Korteste vej</vt:lpstr>
      <vt:lpstr>Single-Source Shortest Path</vt:lpstr>
      <vt:lpstr>Optimal Understruktur</vt:lpstr>
      <vt:lpstr>Cycles / Kredse</vt:lpstr>
      <vt:lpstr>Negative kredse i dagens algoritmer</vt:lpstr>
      <vt:lpstr>Repræsentation af Shortest Paths</vt:lpstr>
      <vt:lpstr>PowerPoint Presentation</vt:lpstr>
      <vt:lpstr>Relaxation (1)</vt:lpstr>
      <vt:lpstr>Relaxation (2)</vt:lpstr>
      <vt:lpstr>Egenskaber af Relaxation</vt:lpstr>
      <vt:lpstr>The ”Basics”</vt:lpstr>
      <vt:lpstr>Bellman-Ford algoritmen</vt:lpstr>
      <vt:lpstr>Bellman-Ford: pseudokode</vt:lpstr>
      <vt:lpstr>Bellman-Ford: Eksempel</vt:lpstr>
      <vt:lpstr>Case – 30 min</vt:lpstr>
      <vt:lpstr>Case Time</vt:lpstr>
      <vt:lpstr>Case frem til 10:20</vt:lpstr>
      <vt:lpstr>Single-Source Shortest Path i Directed Acykliske Grafer (‘DAG’)</vt:lpstr>
      <vt:lpstr>DAG Shortest Paths</vt:lpstr>
      <vt:lpstr>DAG Shortest Paths: Eksempel</vt:lpstr>
      <vt:lpstr>Dijkstra’s Algoritme</vt:lpstr>
      <vt:lpstr>Dijkstra’s Algoritme: pseudokode</vt:lpstr>
      <vt:lpstr>Dijkstra’s Algoritme: Eksempel</vt:lpstr>
      <vt:lpstr>Dijkstra’s Algoritme: Køretid</vt:lpstr>
      <vt:lpstr>Dijkstra’s Algoritme: Køretid</vt:lpstr>
      <vt:lpstr>Bellman-Ford vs. Dijkstra vs.  Single-Source Shortest Path i DAG</vt:lpstr>
      <vt:lpstr>Opsummering</vt:lpstr>
      <vt:lpstr>Dagens Opgaver</vt:lpstr>
      <vt:lpstr>Evaluering</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Sorting Algorithms  (ALG, Spring 2021, Algorithms and Data Structures)</dc:title>
  <dc:creator>Johannes Bjerva</dc:creator>
  <cp:lastModifiedBy>Johannes Bjerva</cp:lastModifiedBy>
  <cp:revision>729</cp:revision>
  <cp:lastPrinted>2017-03-09T03:48:56Z</cp:lastPrinted>
  <dcterms:created xsi:type="dcterms:W3CDTF">2021-01-19T07:16:12Z</dcterms:created>
  <dcterms:modified xsi:type="dcterms:W3CDTF">2023-05-11T08:41:13Z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0x010100B44811465383E943B92E1D8FB4ACE096</vt:lpwstr>
  </property>
</Properties>
</file>